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9"/>
  </p:notesMasterIdLst>
  <p:sldIdLst>
    <p:sldId id="257" r:id="rId2"/>
    <p:sldId id="396" r:id="rId3"/>
    <p:sldId id="321" r:id="rId4"/>
    <p:sldId id="397" r:id="rId5"/>
    <p:sldId id="390" r:id="rId6"/>
    <p:sldId id="394" r:id="rId7"/>
    <p:sldId id="392" r:id="rId8"/>
    <p:sldId id="393" r:id="rId9"/>
    <p:sldId id="326" r:id="rId10"/>
    <p:sldId id="398" r:id="rId11"/>
    <p:sldId id="327" r:id="rId12"/>
    <p:sldId id="368"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266" r:id="rId27"/>
    <p:sldId id="267" r:id="rId28"/>
    <p:sldId id="414" r:id="rId29"/>
    <p:sldId id="415" r:id="rId30"/>
    <p:sldId id="325" r:id="rId31"/>
    <p:sldId id="383" r:id="rId32"/>
    <p:sldId id="384" r:id="rId33"/>
    <p:sldId id="385" r:id="rId34"/>
    <p:sldId id="386" r:id="rId35"/>
    <p:sldId id="387" r:id="rId36"/>
    <p:sldId id="388" r:id="rId37"/>
    <p:sldId id="389" r:id="rId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8"/>
    <p:restoredTop sz="93458"/>
  </p:normalViewPr>
  <p:slideViewPr>
    <p:cSldViewPr>
      <p:cViewPr varScale="1">
        <p:scale>
          <a:sx n="103" d="100"/>
          <a:sy n="103" d="100"/>
        </p:scale>
        <p:origin x="9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F4C8B-DF8E-4D6D-A2B2-F65A31E6A3CA}"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07EDED8C-7985-4F80-88BE-640BF2D3A30F}">
      <dgm:prSet/>
      <dgm:spPr/>
      <dgm:t>
        <a:bodyPr/>
        <a:lstStyle/>
        <a:p>
          <a:r>
            <a:rPr lang="fr-FR"/>
            <a:t>La médication seule n’est jamais suffisante</a:t>
          </a:r>
          <a:endParaRPr lang="en-US"/>
        </a:p>
      </dgm:t>
    </dgm:pt>
    <dgm:pt modelId="{1418F8A7-6329-414C-9B09-D29FBB63D0F2}" type="parTrans" cxnId="{0950B414-ADF4-4F21-BB1F-AA5BF4C7E164}">
      <dgm:prSet/>
      <dgm:spPr/>
      <dgm:t>
        <a:bodyPr/>
        <a:lstStyle/>
        <a:p>
          <a:endParaRPr lang="en-US"/>
        </a:p>
      </dgm:t>
    </dgm:pt>
    <dgm:pt modelId="{1887FF1F-FFD4-4E8E-B955-A29B6036E9CA}" type="sibTrans" cxnId="{0950B414-ADF4-4F21-BB1F-AA5BF4C7E164}">
      <dgm:prSet/>
      <dgm:spPr/>
      <dgm:t>
        <a:bodyPr/>
        <a:lstStyle/>
        <a:p>
          <a:endParaRPr lang="en-US"/>
        </a:p>
      </dgm:t>
    </dgm:pt>
    <dgm:pt modelId="{3D15B01F-0FD8-402B-8C8B-8B6C865E930D}">
      <dgm:prSet/>
      <dgm:spPr/>
      <dgm:t>
        <a:bodyPr/>
        <a:lstStyle/>
        <a:p>
          <a:r>
            <a:rPr lang="fr-FR"/>
            <a:t>Première étape: soutien familial, groupe Barkley</a:t>
          </a:r>
          <a:endParaRPr lang="en-US"/>
        </a:p>
      </dgm:t>
    </dgm:pt>
    <dgm:pt modelId="{3D50B77A-99C0-4F2A-9BAE-9BCA9FD10B38}" type="parTrans" cxnId="{D1004CB4-C1CA-4FBB-9CC9-118D23DDB998}">
      <dgm:prSet/>
      <dgm:spPr/>
      <dgm:t>
        <a:bodyPr/>
        <a:lstStyle/>
        <a:p>
          <a:endParaRPr lang="en-US"/>
        </a:p>
      </dgm:t>
    </dgm:pt>
    <dgm:pt modelId="{549F6898-3BCA-45FE-83F1-AE24619C5C8F}" type="sibTrans" cxnId="{D1004CB4-C1CA-4FBB-9CC9-118D23DDB998}">
      <dgm:prSet/>
      <dgm:spPr/>
      <dgm:t>
        <a:bodyPr/>
        <a:lstStyle/>
        <a:p>
          <a:endParaRPr lang="en-US"/>
        </a:p>
      </dgm:t>
    </dgm:pt>
    <dgm:pt modelId="{E8BE5652-2784-4237-ADD8-BB73D399CF72}">
      <dgm:prSet/>
      <dgm:spPr/>
      <dgm:t>
        <a:bodyPr/>
        <a:lstStyle/>
        <a:p>
          <a:r>
            <a:rPr lang="fr-FR"/>
            <a:t>Seconde étape en fonction de l’âge: psychomotricité</a:t>
          </a:r>
          <a:endParaRPr lang="en-US"/>
        </a:p>
      </dgm:t>
    </dgm:pt>
    <dgm:pt modelId="{42D9F1F8-0F8B-44C0-BCE2-01A4F5642F75}" type="parTrans" cxnId="{DA80C1AE-4907-4519-906A-8E9D554DF90D}">
      <dgm:prSet/>
      <dgm:spPr/>
      <dgm:t>
        <a:bodyPr/>
        <a:lstStyle/>
        <a:p>
          <a:endParaRPr lang="en-US"/>
        </a:p>
      </dgm:t>
    </dgm:pt>
    <dgm:pt modelId="{412DECD5-1596-4F84-84C4-9B47E41EC909}" type="sibTrans" cxnId="{DA80C1AE-4907-4519-906A-8E9D554DF90D}">
      <dgm:prSet/>
      <dgm:spPr/>
      <dgm:t>
        <a:bodyPr/>
        <a:lstStyle/>
        <a:p>
          <a:endParaRPr lang="en-US"/>
        </a:p>
      </dgm:t>
    </dgm:pt>
    <dgm:pt modelId="{AC38B5FD-EB65-4D59-AB9E-FC2A1ED87381}">
      <dgm:prSet/>
      <dgm:spPr/>
      <dgm:t>
        <a:bodyPr/>
        <a:lstStyle/>
        <a:p>
          <a:r>
            <a:rPr lang="fr-FR"/>
            <a:t>Troisième étape: le traitement médicamenteux</a:t>
          </a:r>
          <a:endParaRPr lang="en-US"/>
        </a:p>
      </dgm:t>
    </dgm:pt>
    <dgm:pt modelId="{01712FCF-2DEB-4EBE-A809-E647BA2218DC}" type="parTrans" cxnId="{D5B25C06-7865-485C-BF27-938EA5CAE77A}">
      <dgm:prSet/>
      <dgm:spPr/>
      <dgm:t>
        <a:bodyPr/>
        <a:lstStyle/>
        <a:p>
          <a:endParaRPr lang="en-US"/>
        </a:p>
      </dgm:t>
    </dgm:pt>
    <dgm:pt modelId="{1483AFA7-978D-4617-9D70-3BB86FBB5AD5}" type="sibTrans" cxnId="{D5B25C06-7865-485C-BF27-938EA5CAE77A}">
      <dgm:prSet/>
      <dgm:spPr/>
      <dgm:t>
        <a:bodyPr/>
        <a:lstStyle/>
        <a:p>
          <a:endParaRPr lang="en-US"/>
        </a:p>
      </dgm:t>
    </dgm:pt>
    <dgm:pt modelId="{C8005C1D-5E4F-4531-8045-422E4CF4C3BF}">
      <dgm:prSet/>
      <dgm:spPr/>
      <dgm:t>
        <a:bodyPr/>
        <a:lstStyle/>
        <a:p>
          <a:r>
            <a:rPr lang="fr-FR"/>
            <a:t>Quatrième étape: les aides complémentaires</a:t>
          </a:r>
          <a:endParaRPr lang="en-US"/>
        </a:p>
      </dgm:t>
    </dgm:pt>
    <dgm:pt modelId="{E2931DFA-65A3-4582-B2AC-A0EA846F97F9}" type="parTrans" cxnId="{E9A176A7-EB07-4D5C-B8B0-7FA9BBDFB613}">
      <dgm:prSet/>
      <dgm:spPr/>
      <dgm:t>
        <a:bodyPr/>
        <a:lstStyle/>
        <a:p>
          <a:endParaRPr lang="en-US"/>
        </a:p>
      </dgm:t>
    </dgm:pt>
    <dgm:pt modelId="{1C618208-6652-4518-88AA-24EEDD61628B}" type="sibTrans" cxnId="{E9A176A7-EB07-4D5C-B8B0-7FA9BBDFB613}">
      <dgm:prSet/>
      <dgm:spPr/>
      <dgm:t>
        <a:bodyPr/>
        <a:lstStyle/>
        <a:p>
          <a:endParaRPr lang="en-US"/>
        </a:p>
      </dgm:t>
    </dgm:pt>
    <dgm:pt modelId="{5DCFD6C3-938F-F14A-B546-AD96C955D841}" type="pres">
      <dgm:prSet presAssocID="{B72F4C8B-DF8E-4D6D-A2B2-F65A31E6A3CA}" presName="outerComposite" presStyleCnt="0">
        <dgm:presLayoutVars>
          <dgm:chMax val="5"/>
          <dgm:dir/>
          <dgm:resizeHandles val="exact"/>
        </dgm:presLayoutVars>
      </dgm:prSet>
      <dgm:spPr/>
    </dgm:pt>
    <dgm:pt modelId="{88126577-D5A9-924A-8A39-3208B26CF1F1}" type="pres">
      <dgm:prSet presAssocID="{B72F4C8B-DF8E-4D6D-A2B2-F65A31E6A3CA}" presName="dummyMaxCanvas" presStyleCnt="0">
        <dgm:presLayoutVars/>
      </dgm:prSet>
      <dgm:spPr/>
    </dgm:pt>
    <dgm:pt modelId="{2CA24A14-BD8D-0645-A0D0-320C5D814A5D}" type="pres">
      <dgm:prSet presAssocID="{B72F4C8B-DF8E-4D6D-A2B2-F65A31E6A3CA}" presName="FiveNodes_1" presStyleLbl="node1" presStyleIdx="0" presStyleCnt="5">
        <dgm:presLayoutVars>
          <dgm:bulletEnabled val="1"/>
        </dgm:presLayoutVars>
      </dgm:prSet>
      <dgm:spPr/>
    </dgm:pt>
    <dgm:pt modelId="{DA8E7545-9766-3A4F-8141-1F18B9699D3E}" type="pres">
      <dgm:prSet presAssocID="{B72F4C8B-DF8E-4D6D-A2B2-F65A31E6A3CA}" presName="FiveNodes_2" presStyleLbl="node1" presStyleIdx="1" presStyleCnt="5">
        <dgm:presLayoutVars>
          <dgm:bulletEnabled val="1"/>
        </dgm:presLayoutVars>
      </dgm:prSet>
      <dgm:spPr/>
    </dgm:pt>
    <dgm:pt modelId="{256F400B-23BC-F840-81F7-0395C0B0497C}" type="pres">
      <dgm:prSet presAssocID="{B72F4C8B-DF8E-4D6D-A2B2-F65A31E6A3CA}" presName="FiveNodes_3" presStyleLbl="node1" presStyleIdx="2" presStyleCnt="5">
        <dgm:presLayoutVars>
          <dgm:bulletEnabled val="1"/>
        </dgm:presLayoutVars>
      </dgm:prSet>
      <dgm:spPr/>
    </dgm:pt>
    <dgm:pt modelId="{6AD977C3-8771-5345-BB6C-41972704AE4A}" type="pres">
      <dgm:prSet presAssocID="{B72F4C8B-DF8E-4D6D-A2B2-F65A31E6A3CA}" presName="FiveNodes_4" presStyleLbl="node1" presStyleIdx="3" presStyleCnt="5">
        <dgm:presLayoutVars>
          <dgm:bulletEnabled val="1"/>
        </dgm:presLayoutVars>
      </dgm:prSet>
      <dgm:spPr/>
    </dgm:pt>
    <dgm:pt modelId="{E133193D-95FD-124A-A55E-4A8F99A75AA3}" type="pres">
      <dgm:prSet presAssocID="{B72F4C8B-DF8E-4D6D-A2B2-F65A31E6A3CA}" presName="FiveNodes_5" presStyleLbl="node1" presStyleIdx="4" presStyleCnt="5">
        <dgm:presLayoutVars>
          <dgm:bulletEnabled val="1"/>
        </dgm:presLayoutVars>
      </dgm:prSet>
      <dgm:spPr/>
    </dgm:pt>
    <dgm:pt modelId="{7FCB794C-1353-7848-807F-6FE2E0182FF7}" type="pres">
      <dgm:prSet presAssocID="{B72F4C8B-DF8E-4D6D-A2B2-F65A31E6A3CA}" presName="FiveConn_1-2" presStyleLbl="fgAccFollowNode1" presStyleIdx="0" presStyleCnt="4">
        <dgm:presLayoutVars>
          <dgm:bulletEnabled val="1"/>
        </dgm:presLayoutVars>
      </dgm:prSet>
      <dgm:spPr/>
    </dgm:pt>
    <dgm:pt modelId="{64868332-B175-1D43-AEFD-9112FBD1B7C5}" type="pres">
      <dgm:prSet presAssocID="{B72F4C8B-DF8E-4D6D-A2B2-F65A31E6A3CA}" presName="FiveConn_2-3" presStyleLbl="fgAccFollowNode1" presStyleIdx="1" presStyleCnt="4">
        <dgm:presLayoutVars>
          <dgm:bulletEnabled val="1"/>
        </dgm:presLayoutVars>
      </dgm:prSet>
      <dgm:spPr/>
    </dgm:pt>
    <dgm:pt modelId="{3839C99A-1B99-2345-B90B-4B83089E46BE}" type="pres">
      <dgm:prSet presAssocID="{B72F4C8B-DF8E-4D6D-A2B2-F65A31E6A3CA}" presName="FiveConn_3-4" presStyleLbl="fgAccFollowNode1" presStyleIdx="2" presStyleCnt="4">
        <dgm:presLayoutVars>
          <dgm:bulletEnabled val="1"/>
        </dgm:presLayoutVars>
      </dgm:prSet>
      <dgm:spPr/>
    </dgm:pt>
    <dgm:pt modelId="{C6423E51-6EC2-2C43-BA60-8B9CF3865731}" type="pres">
      <dgm:prSet presAssocID="{B72F4C8B-DF8E-4D6D-A2B2-F65A31E6A3CA}" presName="FiveConn_4-5" presStyleLbl="fgAccFollowNode1" presStyleIdx="3" presStyleCnt="4">
        <dgm:presLayoutVars>
          <dgm:bulletEnabled val="1"/>
        </dgm:presLayoutVars>
      </dgm:prSet>
      <dgm:spPr/>
    </dgm:pt>
    <dgm:pt modelId="{D9B8B4E0-3CB7-6C46-B046-07FB36F4222A}" type="pres">
      <dgm:prSet presAssocID="{B72F4C8B-DF8E-4D6D-A2B2-F65A31E6A3CA}" presName="FiveNodes_1_text" presStyleLbl="node1" presStyleIdx="4" presStyleCnt="5">
        <dgm:presLayoutVars>
          <dgm:bulletEnabled val="1"/>
        </dgm:presLayoutVars>
      </dgm:prSet>
      <dgm:spPr/>
    </dgm:pt>
    <dgm:pt modelId="{D7FE507E-9573-924A-AC8A-451FD6B525A9}" type="pres">
      <dgm:prSet presAssocID="{B72F4C8B-DF8E-4D6D-A2B2-F65A31E6A3CA}" presName="FiveNodes_2_text" presStyleLbl="node1" presStyleIdx="4" presStyleCnt="5">
        <dgm:presLayoutVars>
          <dgm:bulletEnabled val="1"/>
        </dgm:presLayoutVars>
      </dgm:prSet>
      <dgm:spPr/>
    </dgm:pt>
    <dgm:pt modelId="{184B9937-0BC5-D14E-B673-48B651A1B81D}" type="pres">
      <dgm:prSet presAssocID="{B72F4C8B-DF8E-4D6D-A2B2-F65A31E6A3CA}" presName="FiveNodes_3_text" presStyleLbl="node1" presStyleIdx="4" presStyleCnt="5">
        <dgm:presLayoutVars>
          <dgm:bulletEnabled val="1"/>
        </dgm:presLayoutVars>
      </dgm:prSet>
      <dgm:spPr/>
    </dgm:pt>
    <dgm:pt modelId="{684E06D3-11BD-A545-8C2E-3B468CA4E9A4}" type="pres">
      <dgm:prSet presAssocID="{B72F4C8B-DF8E-4D6D-A2B2-F65A31E6A3CA}" presName="FiveNodes_4_text" presStyleLbl="node1" presStyleIdx="4" presStyleCnt="5">
        <dgm:presLayoutVars>
          <dgm:bulletEnabled val="1"/>
        </dgm:presLayoutVars>
      </dgm:prSet>
      <dgm:spPr/>
    </dgm:pt>
    <dgm:pt modelId="{C8DCDCCE-4D79-CF42-B5CB-6CCDCED8817B}" type="pres">
      <dgm:prSet presAssocID="{B72F4C8B-DF8E-4D6D-A2B2-F65A31E6A3CA}" presName="FiveNodes_5_text" presStyleLbl="node1" presStyleIdx="4" presStyleCnt="5">
        <dgm:presLayoutVars>
          <dgm:bulletEnabled val="1"/>
        </dgm:presLayoutVars>
      </dgm:prSet>
      <dgm:spPr/>
    </dgm:pt>
  </dgm:ptLst>
  <dgm:cxnLst>
    <dgm:cxn modelId="{D5B25C06-7865-485C-BF27-938EA5CAE77A}" srcId="{B72F4C8B-DF8E-4D6D-A2B2-F65A31E6A3CA}" destId="{AC38B5FD-EB65-4D59-AB9E-FC2A1ED87381}" srcOrd="3" destOrd="0" parTransId="{01712FCF-2DEB-4EBE-A809-E647BA2218DC}" sibTransId="{1483AFA7-978D-4617-9D70-3BB86FBB5AD5}"/>
    <dgm:cxn modelId="{0950B414-ADF4-4F21-BB1F-AA5BF4C7E164}" srcId="{B72F4C8B-DF8E-4D6D-A2B2-F65A31E6A3CA}" destId="{07EDED8C-7985-4F80-88BE-640BF2D3A30F}" srcOrd="0" destOrd="0" parTransId="{1418F8A7-6329-414C-9B09-D29FBB63D0F2}" sibTransId="{1887FF1F-FFD4-4E8E-B955-A29B6036E9CA}"/>
    <dgm:cxn modelId="{38AA3D28-37F1-4D47-B216-53B1A11069A3}" type="presOf" srcId="{3D15B01F-0FD8-402B-8C8B-8B6C865E930D}" destId="{DA8E7545-9766-3A4F-8141-1F18B9699D3E}" srcOrd="0" destOrd="0" presId="urn:microsoft.com/office/officeart/2005/8/layout/vProcess5"/>
    <dgm:cxn modelId="{AF88172E-49D9-3D46-BCB7-8CD655FCACC4}" type="presOf" srcId="{549F6898-3BCA-45FE-83F1-AE24619C5C8F}" destId="{64868332-B175-1D43-AEFD-9112FBD1B7C5}" srcOrd="0" destOrd="0" presId="urn:microsoft.com/office/officeart/2005/8/layout/vProcess5"/>
    <dgm:cxn modelId="{27199E2F-FCFA-5444-80EF-EA86C9925D4B}" type="presOf" srcId="{AC38B5FD-EB65-4D59-AB9E-FC2A1ED87381}" destId="{6AD977C3-8771-5345-BB6C-41972704AE4A}" srcOrd="0" destOrd="0" presId="urn:microsoft.com/office/officeart/2005/8/layout/vProcess5"/>
    <dgm:cxn modelId="{43E8D352-D237-5E4A-98EF-81A9BD92F755}" type="presOf" srcId="{07EDED8C-7985-4F80-88BE-640BF2D3A30F}" destId="{2CA24A14-BD8D-0645-A0D0-320C5D814A5D}" srcOrd="0" destOrd="0" presId="urn:microsoft.com/office/officeart/2005/8/layout/vProcess5"/>
    <dgm:cxn modelId="{E1F6E06C-5214-9B48-A7C9-F5E4EC36B1CE}" type="presOf" srcId="{E8BE5652-2784-4237-ADD8-BB73D399CF72}" destId="{184B9937-0BC5-D14E-B673-48B651A1B81D}" srcOrd="1" destOrd="0" presId="urn:microsoft.com/office/officeart/2005/8/layout/vProcess5"/>
    <dgm:cxn modelId="{9A3C1F78-7724-2E48-A43D-597E6D8729A1}" type="presOf" srcId="{1483AFA7-978D-4617-9D70-3BB86FBB5AD5}" destId="{C6423E51-6EC2-2C43-BA60-8B9CF3865731}" srcOrd="0" destOrd="0" presId="urn:microsoft.com/office/officeart/2005/8/layout/vProcess5"/>
    <dgm:cxn modelId="{19C39782-4B60-4643-BD7C-FC346110410E}" type="presOf" srcId="{07EDED8C-7985-4F80-88BE-640BF2D3A30F}" destId="{D9B8B4E0-3CB7-6C46-B046-07FB36F4222A}" srcOrd="1" destOrd="0" presId="urn:microsoft.com/office/officeart/2005/8/layout/vProcess5"/>
    <dgm:cxn modelId="{819AC588-8557-274C-8934-EADD1BFF756F}" type="presOf" srcId="{1887FF1F-FFD4-4E8E-B955-A29B6036E9CA}" destId="{7FCB794C-1353-7848-807F-6FE2E0182FF7}" srcOrd="0" destOrd="0" presId="urn:microsoft.com/office/officeart/2005/8/layout/vProcess5"/>
    <dgm:cxn modelId="{58A8F599-FE6D-FF4E-8167-6A16D5632191}" type="presOf" srcId="{B72F4C8B-DF8E-4D6D-A2B2-F65A31E6A3CA}" destId="{5DCFD6C3-938F-F14A-B546-AD96C955D841}" srcOrd="0" destOrd="0" presId="urn:microsoft.com/office/officeart/2005/8/layout/vProcess5"/>
    <dgm:cxn modelId="{F01E639B-DB25-D748-86B6-CBCB043AE95C}" type="presOf" srcId="{C8005C1D-5E4F-4531-8045-422E4CF4C3BF}" destId="{E133193D-95FD-124A-A55E-4A8F99A75AA3}" srcOrd="0" destOrd="0" presId="urn:microsoft.com/office/officeart/2005/8/layout/vProcess5"/>
    <dgm:cxn modelId="{E9A176A7-EB07-4D5C-B8B0-7FA9BBDFB613}" srcId="{B72F4C8B-DF8E-4D6D-A2B2-F65A31E6A3CA}" destId="{C8005C1D-5E4F-4531-8045-422E4CF4C3BF}" srcOrd="4" destOrd="0" parTransId="{E2931DFA-65A3-4582-B2AC-A0EA846F97F9}" sibTransId="{1C618208-6652-4518-88AA-24EEDD61628B}"/>
    <dgm:cxn modelId="{DA80C1AE-4907-4519-906A-8E9D554DF90D}" srcId="{B72F4C8B-DF8E-4D6D-A2B2-F65A31E6A3CA}" destId="{E8BE5652-2784-4237-ADD8-BB73D399CF72}" srcOrd="2" destOrd="0" parTransId="{42D9F1F8-0F8B-44C0-BCE2-01A4F5642F75}" sibTransId="{412DECD5-1596-4F84-84C4-9B47E41EC909}"/>
    <dgm:cxn modelId="{D1004CB4-C1CA-4FBB-9CC9-118D23DDB998}" srcId="{B72F4C8B-DF8E-4D6D-A2B2-F65A31E6A3CA}" destId="{3D15B01F-0FD8-402B-8C8B-8B6C865E930D}" srcOrd="1" destOrd="0" parTransId="{3D50B77A-99C0-4F2A-9BAE-9BCA9FD10B38}" sibTransId="{549F6898-3BCA-45FE-83F1-AE24619C5C8F}"/>
    <dgm:cxn modelId="{FF987FB7-E420-9640-9C77-6DFB2555637D}" type="presOf" srcId="{E8BE5652-2784-4237-ADD8-BB73D399CF72}" destId="{256F400B-23BC-F840-81F7-0395C0B0497C}" srcOrd="0" destOrd="0" presId="urn:microsoft.com/office/officeart/2005/8/layout/vProcess5"/>
    <dgm:cxn modelId="{CEE078BD-F7A8-6749-8251-538B0B2112D9}" type="presOf" srcId="{C8005C1D-5E4F-4531-8045-422E4CF4C3BF}" destId="{C8DCDCCE-4D79-CF42-B5CB-6CCDCED8817B}" srcOrd="1" destOrd="0" presId="urn:microsoft.com/office/officeart/2005/8/layout/vProcess5"/>
    <dgm:cxn modelId="{6468F1CF-AC91-E24D-BADF-982036004C04}" type="presOf" srcId="{412DECD5-1596-4F84-84C4-9B47E41EC909}" destId="{3839C99A-1B99-2345-B90B-4B83089E46BE}" srcOrd="0" destOrd="0" presId="urn:microsoft.com/office/officeart/2005/8/layout/vProcess5"/>
    <dgm:cxn modelId="{070ADDF1-630A-A84E-BCF6-55F0B84FE282}" type="presOf" srcId="{3D15B01F-0FD8-402B-8C8B-8B6C865E930D}" destId="{D7FE507E-9573-924A-AC8A-451FD6B525A9}" srcOrd="1" destOrd="0" presId="urn:microsoft.com/office/officeart/2005/8/layout/vProcess5"/>
    <dgm:cxn modelId="{29E868FE-3585-994C-A57E-81D54E73E2A9}" type="presOf" srcId="{AC38B5FD-EB65-4D59-AB9E-FC2A1ED87381}" destId="{684E06D3-11BD-A545-8C2E-3B468CA4E9A4}" srcOrd="1" destOrd="0" presId="urn:microsoft.com/office/officeart/2005/8/layout/vProcess5"/>
    <dgm:cxn modelId="{2773F69E-2723-2C47-8284-9921C8E22CA2}" type="presParOf" srcId="{5DCFD6C3-938F-F14A-B546-AD96C955D841}" destId="{88126577-D5A9-924A-8A39-3208B26CF1F1}" srcOrd="0" destOrd="0" presId="urn:microsoft.com/office/officeart/2005/8/layout/vProcess5"/>
    <dgm:cxn modelId="{B08EC26B-9074-6743-834A-E93223444865}" type="presParOf" srcId="{5DCFD6C3-938F-F14A-B546-AD96C955D841}" destId="{2CA24A14-BD8D-0645-A0D0-320C5D814A5D}" srcOrd="1" destOrd="0" presId="urn:microsoft.com/office/officeart/2005/8/layout/vProcess5"/>
    <dgm:cxn modelId="{15ADF9C5-ECAD-444C-B9AC-3A11CD03266A}" type="presParOf" srcId="{5DCFD6C3-938F-F14A-B546-AD96C955D841}" destId="{DA8E7545-9766-3A4F-8141-1F18B9699D3E}" srcOrd="2" destOrd="0" presId="urn:microsoft.com/office/officeart/2005/8/layout/vProcess5"/>
    <dgm:cxn modelId="{B4146744-1E04-0E48-A689-6E7D0121B957}" type="presParOf" srcId="{5DCFD6C3-938F-F14A-B546-AD96C955D841}" destId="{256F400B-23BC-F840-81F7-0395C0B0497C}" srcOrd="3" destOrd="0" presId="urn:microsoft.com/office/officeart/2005/8/layout/vProcess5"/>
    <dgm:cxn modelId="{6D815A85-5858-C844-8E81-506E43CC1C2C}" type="presParOf" srcId="{5DCFD6C3-938F-F14A-B546-AD96C955D841}" destId="{6AD977C3-8771-5345-BB6C-41972704AE4A}" srcOrd="4" destOrd="0" presId="urn:microsoft.com/office/officeart/2005/8/layout/vProcess5"/>
    <dgm:cxn modelId="{53DEC2AF-E107-064A-9B10-D8D576C1DD06}" type="presParOf" srcId="{5DCFD6C3-938F-F14A-B546-AD96C955D841}" destId="{E133193D-95FD-124A-A55E-4A8F99A75AA3}" srcOrd="5" destOrd="0" presId="urn:microsoft.com/office/officeart/2005/8/layout/vProcess5"/>
    <dgm:cxn modelId="{04148EBA-04B2-2045-856D-22D79D6248D4}" type="presParOf" srcId="{5DCFD6C3-938F-F14A-B546-AD96C955D841}" destId="{7FCB794C-1353-7848-807F-6FE2E0182FF7}" srcOrd="6" destOrd="0" presId="urn:microsoft.com/office/officeart/2005/8/layout/vProcess5"/>
    <dgm:cxn modelId="{78DD3E73-B574-CA4E-83E4-3E1312CE9B3B}" type="presParOf" srcId="{5DCFD6C3-938F-F14A-B546-AD96C955D841}" destId="{64868332-B175-1D43-AEFD-9112FBD1B7C5}" srcOrd="7" destOrd="0" presId="urn:microsoft.com/office/officeart/2005/8/layout/vProcess5"/>
    <dgm:cxn modelId="{455C7C3F-2ED6-3C4F-8762-47FC2E42F2BC}" type="presParOf" srcId="{5DCFD6C3-938F-F14A-B546-AD96C955D841}" destId="{3839C99A-1B99-2345-B90B-4B83089E46BE}" srcOrd="8" destOrd="0" presId="urn:microsoft.com/office/officeart/2005/8/layout/vProcess5"/>
    <dgm:cxn modelId="{1648E8AE-9FC0-4E4C-B71A-8AAFA55FE918}" type="presParOf" srcId="{5DCFD6C3-938F-F14A-B546-AD96C955D841}" destId="{C6423E51-6EC2-2C43-BA60-8B9CF3865731}" srcOrd="9" destOrd="0" presId="urn:microsoft.com/office/officeart/2005/8/layout/vProcess5"/>
    <dgm:cxn modelId="{3FD03D7F-9C34-3C42-A8B0-0B9623AE6BF7}" type="presParOf" srcId="{5DCFD6C3-938F-F14A-B546-AD96C955D841}" destId="{D9B8B4E0-3CB7-6C46-B046-07FB36F4222A}" srcOrd="10" destOrd="0" presId="urn:microsoft.com/office/officeart/2005/8/layout/vProcess5"/>
    <dgm:cxn modelId="{98EC2F4B-9553-9248-90DA-9D84BAD675B3}" type="presParOf" srcId="{5DCFD6C3-938F-F14A-B546-AD96C955D841}" destId="{D7FE507E-9573-924A-AC8A-451FD6B525A9}" srcOrd="11" destOrd="0" presId="urn:microsoft.com/office/officeart/2005/8/layout/vProcess5"/>
    <dgm:cxn modelId="{96B6B1FF-4915-2B48-A2FC-75115C1F5F1D}" type="presParOf" srcId="{5DCFD6C3-938F-F14A-B546-AD96C955D841}" destId="{184B9937-0BC5-D14E-B673-48B651A1B81D}" srcOrd="12" destOrd="0" presId="urn:microsoft.com/office/officeart/2005/8/layout/vProcess5"/>
    <dgm:cxn modelId="{64AC8F5A-73E2-584F-A495-41B378E2E902}" type="presParOf" srcId="{5DCFD6C3-938F-F14A-B546-AD96C955D841}" destId="{684E06D3-11BD-A545-8C2E-3B468CA4E9A4}" srcOrd="13" destOrd="0" presId="urn:microsoft.com/office/officeart/2005/8/layout/vProcess5"/>
    <dgm:cxn modelId="{9171F08A-880A-804F-AD7F-C9612B63ECA3}" type="presParOf" srcId="{5DCFD6C3-938F-F14A-B546-AD96C955D841}" destId="{C8DCDCCE-4D79-CF42-B5CB-6CCDCED8817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BACE5-8416-4E6A-8176-F82E52B4BDD8}"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3EE7956D-23B8-4F1F-B55D-1583204D1A46}">
      <dgm:prSet/>
      <dgm:spPr/>
      <dgm:t>
        <a:bodyPr/>
        <a:lstStyle/>
        <a:p>
          <a:r>
            <a:rPr lang="fr-FR"/>
            <a:t>Consultation familiale</a:t>
          </a:r>
          <a:endParaRPr lang="en-US"/>
        </a:p>
      </dgm:t>
    </dgm:pt>
    <dgm:pt modelId="{CCF36B44-F532-49EC-AA4A-5D9337B0E6BE}" type="parTrans" cxnId="{80942542-CFFF-40BE-95E3-F7957DEDC94E}">
      <dgm:prSet/>
      <dgm:spPr/>
      <dgm:t>
        <a:bodyPr/>
        <a:lstStyle/>
        <a:p>
          <a:endParaRPr lang="en-US"/>
        </a:p>
      </dgm:t>
    </dgm:pt>
    <dgm:pt modelId="{3AE0D2BB-CAD9-4F76-9A09-2E1800D7B247}" type="sibTrans" cxnId="{80942542-CFFF-40BE-95E3-F7957DEDC94E}">
      <dgm:prSet/>
      <dgm:spPr/>
      <dgm:t>
        <a:bodyPr/>
        <a:lstStyle/>
        <a:p>
          <a:endParaRPr lang="en-US"/>
        </a:p>
      </dgm:t>
    </dgm:pt>
    <dgm:pt modelId="{C9A1C866-9A2C-4364-AD77-E51FBCE56618}">
      <dgm:prSet/>
      <dgm:spPr/>
      <dgm:t>
        <a:bodyPr/>
        <a:lstStyle/>
        <a:p>
          <a:r>
            <a:rPr lang="fr-FR"/>
            <a:t>Approche éducative</a:t>
          </a:r>
          <a:endParaRPr lang="en-US"/>
        </a:p>
      </dgm:t>
    </dgm:pt>
    <dgm:pt modelId="{78841636-5726-415C-99E5-9AA548B8C3C2}" type="parTrans" cxnId="{7E035357-2CA9-4B7F-A803-70F2884882EC}">
      <dgm:prSet/>
      <dgm:spPr/>
      <dgm:t>
        <a:bodyPr/>
        <a:lstStyle/>
        <a:p>
          <a:endParaRPr lang="en-US"/>
        </a:p>
      </dgm:t>
    </dgm:pt>
    <dgm:pt modelId="{AC284735-C528-4E94-8435-AFFB97117D82}" type="sibTrans" cxnId="{7E035357-2CA9-4B7F-A803-70F2884882EC}">
      <dgm:prSet/>
      <dgm:spPr/>
      <dgm:t>
        <a:bodyPr/>
        <a:lstStyle/>
        <a:p>
          <a:endParaRPr lang="en-US"/>
        </a:p>
      </dgm:t>
    </dgm:pt>
    <dgm:pt modelId="{21BD74C2-9469-4C95-8592-7A173B78604C}">
      <dgm:prSet/>
      <dgm:spPr/>
      <dgm:t>
        <a:bodyPr/>
        <a:lstStyle/>
        <a:p>
          <a:r>
            <a:rPr lang="fr-FR"/>
            <a:t>Thérapie familiale</a:t>
          </a:r>
          <a:endParaRPr lang="en-US"/>
        </a:p>
      </dgm:t>
    </dgm:pt>
    <dgm:pt modelId="{4F411EE5-A891-4955-AD7E-DC44D49A66A2}" type="parTrans" cxnId="{ED42CB4A-8E5E-4298-8A34-BF7E44279C11}">
      <dgm:prSet/>
      <dgm:spPr/>
      <dgm:t>
        <a:bodyPr/>
        <a:lstStyle/>
        <a:p>
          <a:endParaRPr lang="en-US"/>
        </a:p>
      </dgm:t>
    </dgm:pt>
    <dgm:pt modelId="{FDD06396-1D94-4114-9FFB-9C2D557F4A93}" type="sibTrans" cxnId="{ED42CB4A-8E5E-4298-8A34-BF7E44279C11}">
      <dgm:prSet/>
      <dgm:spPr/>
      <dgm:t>
        <a:bodyPr/>
        <a:lstStyle/>
        <a:p>
          <a:endParaRPr lang="en-US"/>
        </a:p>
      </dgm:t>
    </dgm:pt>
    <dgm:pt modelId="{2F00E265-B261-C241-B9B5-8538E906670C}" type="pres">
      <dgm:prSet presAssocID="{1B1BACE5-8416-4E6A-8176-F82E52B4BDD8}" presName="diagram" presStyleCnt="0">
        <dgm:presLayoutVars>
          <dgm:dir/>
          <dgm:resizeHandles val="exact"/>
        </dgm:presLayoutVars>
      </dgm:prSet>
      <dgm:spPr/>
    </dgm:pt>
    <dgm:pt modelId="{D63337E5-36C8-5D42-91C3-FDCE3EE6D2CF}" type="pres">
      <dgm:prSet presAssocID="{3EE7956D-23B8-4F1F-B55D-1583204D1A46}" presName="node" presStyleLbl="node1" presStyleIdx="0" presStyleCnt="3">
        <dgm:presLayoutVars>
          <dgm:bulletEnabled val="1"/>
        </dgm:presLayoutVars>
      </dgm:prSet>
      <dgm:spPr/>
    </dgm:pt>
    <dgm:pt modelId="{642E2AE7-C392-7449-8A9D-75BA02520175}" type="pres">
      <dgm:prSet presAssocID="{3AE0D2BB-CAD9-4F76-9A09-2E1800D7B247}" presName="sibTrans" presStyleCnt="0"/>
      <dgm:spPr/>
    </dgm:pt>
    <dgm:pt modelId="{B0B60A35-0C8B-964C-B77B-17E01EA0CFE0}" type="pres">
      <dgm:prSet presAssocID="{C9A1C866-9A2C-4364-AD77-E51FBCE56618}" presName="node" presStyleLbl="node1" presStyleIdx="1" presStyleCnt="3">
        <dgm:presLayoutVars>
          <dgm:bulletEnabled val="1"/>
        </dgm:presLayoutVars>
      </dgm:prSet>
      <dgm:spPr/>
    </dgm:pt>
    <dgm:pt modelId="{9488D980-38FF-BB42-8DBD-3767A90A986D}" type="pres">
      <dgm:prSet presAssocID="{AC284735-C528-4E94-8435-AFFB97117D82}" presName="sibTrans" presStyleCnt="0"/>
      <dgm:spPr/>
    </dgm:pt>
    <dgm:pt modelId="{04989C71-552A-0944-8E83-C19BA336E63F}" type="pres">
      <dgm:prSet presAssocID="{21BD74C2-9469-4C95-8592-7A173B78604C}" presName="node" presStyleLbl="node1" presStyleIdx="2" presStyleCnt="3">
        <dgm:presLayoutVars>
          <dgm:bulletEnabled val="1"/>
        </dgm:presLayoutVars>
      </dgm:prSet>
      <dgm:spPr/>
    </dgm:pt>
  </dgm:ptLst>
  <dgm:cxnLst>
    <dgm:cxn modelId="{28ACF00F-CBB6-0A44-AAEE-8ADD30FB5D80}" type="presOf" srcId="{1B1BACE5-8416-4E6A-8176-F82E52B4BDD8}" destId="{2F00E265-B261-C241-B9B5-8538E906670C}" srcOrd="0" destOrd="0" presId="urn:microsoft.com/office/officeart/2005/8/layout/default"/>
    <dgm:cxn modelId="{FA570329-0DFD-1947-8270-2C6F7C73B5EF}" type="presOf" srcId="{3EE7956D-23B8-4F1F-B55D-1583204D1A46}" destId="{D63337E5-36C8-5D42-91C3-FDCE3EE6D2CF}" srcOrd="0" destOrd="0" presId="urn:microsoft.com/office/officeart/2005/8/layout/default"/>
    <dgm:cxn modelId="{80942542-CFFF-40BE-95E3-F7957DEDC94E}" srcId="{1B1BACE5-8416-4E6A-8176-F82E52B4BDD8}" destId="{3EE7956D-23B8-4F1F-B55D-1583204D1A46}" srcOrd="0" destOrd="0" parTransId="{CCF36B44-F532-49EC-AA4A-5D9337B0E6BE}" sibTransId="{3AE0D2BB-CAD9-4F76-9A09-2E1800D7B247}"/>
    <dgm:cxn modelId="{ED42CB4A-8E5E-4298-8A34-BF7E44279C11}" srcId="{1B1BACE5-8416-4E6A-8176-F82E52B4BDD8}" destId="{21BD74C2-9469-4C95-8592-7A173B78604C}" srcOrd="2" destOrd="0" parTransId="{4F411EE5-A891-4955-AD7E-DC44D49A66A2}" sibTransId="{FDD06396-1D94-4114-9FFB-9C2D557F4A93}"/>
    <dgm:cxn modelId="{7E035357-2CA9-4B7F-A803-70F2884882EC}" srcId="{1B1BACE5-8416-4E6A-8176-F82E52B4BDD8}" destId="{C9A1C866-9A2C-4364-AD77-E51FBCE56618}" srcOrd="1" destOrd="0" parTransId="{78841636-5726-415C-99E5-9AA548B8C3C2}" sibTransId="{AC284735-C528-4E94-8435-AFFB97117D82}"/>
    <dgm:cxn modelId="{7D2E2B5F-BD94-0346-A7D2-04EC51BFE815}" type="presOf" srcId="{C9A1C866-9A2C-4364-AD77-E51FBCE56618}" destId="{B0B60A35-0C8B-964C-B77B-17E01EA0CFE0}" srcOrd="0" destOrd="0" presId="urn:microsoft.com/office/officeart/2005/8/layout/default"/>
    <dgm:cxn modelId="{4D52D69B-9189-504D-B212-499474239B68}" type="presOf" srcId="{21BD74C2-9469-4C95-8592-7A173B78604C}" destId="{04989C71-552A-0944-8E83-C19BA336E63F}" srcOrd="0" destOrd="0" presId="urn:microsoft.com/office/officeart/2005/8/layout/default"/>
    <dgm:cxn modelId="{902B2269-9FE8-3F47-808B-DAFA89F32F3E}" type="presParOf" srcId="{2F00E265-B261-C241-B9B5-8538E906670C}" destId="{D63337E5-36C8-5D42-91C3-FDCE3EE6D2CF}" srcOrd="0" destOrd="0" presId="urn:microsoft.com/office/officeart/2005/8/layout/default"/>
    <dgm:cxn modelId="{F0DE8A49-F2E6-1342-B731-E58A5A500ED3}" type="presParOf" srcId="{2F00E265-B261-C241-B9B5-8538E906670C}" destId="{642E2AE7-C392-7449-8A9D-75BA02520175}" srcOrd="1" destOrd="0" presId="urn:microsoft.com/office/officeart/2005/8/layout/default"/>
    <dgm:cxn modelId="{4580C668-8FC7-5940-9896-449385FEBA5A}" type="presParOf" srcId="{2F00E265-B261-C241-B9B5-8538E906670C}" destId="{B0B60A35-0C8B-964C-B77B-17E01EA0CFE0}" srcOrd="2" destOrd="0" presId="urn:microsoft.com/office/officeart/2005/8/layout/default"/>
    <dgm:cxn modelId="{78071B4A-09D8-114D-96C3-8F3A5D41081E}" type="presParOf" srcId="{2F00E265-B261-C241-B9B5-8538E906670C}" destId="{9488D980-38FF-BB42-8DBD-3767A90A986D}" srcOrd="3" destOrd="0" presId="urn:microsoft.com/office/officeart/2005/8/layout/default"/>
    <dgm:cxn modelId="{B589B57A-F9A3-644F-8B60-9CDDA909512E}" type="presParOf" srcId="{2F00E265-B261-C241-B9B5-8538E906670C}" destId="{04989C71-552A-0944-8E83-C19BA336E63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0BA3E-A146-413E-B238-9D9E1E3A3257}"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2E2AEF04-45E9-4E20-B595-50DD89071F0E}">
      <dgm:prSet/>
      <dgm:spPr/>
      <dgm:t>
        <a:bodyPr/>
        <a:lstStyle/>
        <a:p>
          <a:r>
            <a:rPr lang="fr-FR"/>
            <a:t>AMM</a:t>
          </a:r>
          <a:endParaRPr lang="en-US"/>
        </a:p>
      </dgm:t>
    </dgm:pt>
    <dgm:pt modelId="{F0F4287E-3797-422B-8C78-0E4539E349FB}" type="parTrans" cxnId="{94E995C5-D6D6-4473-A88E-A7DF95A819E2}">
      <dgm:prSet/>
      <dgm:spPr/>
      <dgm:t>
        <a:bodyPr/>
        <a:lstStyle/>
        <a:p>
          <a:endParaRPr lang="en-US"/>
        </a:p>
      </dgm:t>
    </dgm:pt>
    <dgm:pt modelId="{C15905DD-3245-4876-A617-6DD81EF73C57}" type="sibTrans" cxnId="{94E995C5-D6D6-4473-A88E-A7DF95A819E2}">
      <dgm:prSet/>
      <dgm:spPr/>
      <dgm:t>
        <a:bodyPr/>
        <a:lstStyle/>
        <a:p>
          <a:endParaRPr lang="en-US"/>
        </a:p>
      </dgm:t>
    </dgm:pt>
    <dgm:pt modelId="{9D75C546-72CD-41AD-A205-AAF2BA946CF4}">
      <dgm:prSet/>
      <dgm:spPr/>
      <dgm:t>
        <a:bodyPr/>
        <a:lstStyle/>
        <a:p>
          <a:r>
            <a:rPr lang="fr-FR"/>
            <a:t>THDA à partir de 6 ans, sans limite supérieur d</a:t>
          </a:r>
          <a:r>
            <a:rPr lang="ja-JP"/>
            <a:t>’</a:t>
          </a:r>
          <a:r>
            <a:rPr lang="fr-FR"/>
            <a:t>âge.</a:t>
          </a:r>
          <a:endParaRPr lang="en-US"/>
        </a:p>
      </dgm:t>
    </dgm:pt>
    <dgm:pt modelId="{13354B8C-21BE-4992-AD22-791B8C864A55}" type="parTrans" cxnId="{6F6A517C-28D5-4258-AA34-682159E2CE05}">
      <dgm:prSet/>
      <dgm:spPr/>
      <dgm:t>
        <a:bodyPr/>
        <a:lstStyle/>
        <a:p>
          <a:endParaRPr lang="en-US"/>
        </a:p>
      </dgm:t>
    </dgm:pt>
    <dgm:pt modelId="{340E7FFB-E82C-4F93-8718-D3D60F4A0BE5}" type="sibTrans" cxnId="{6F6A517C-28D5-4258-AA34-682159E2CE05}">
      <dgm:prSet/>
      <dgm:spPr/>
      <dgm:t>
        <a:bodyPr/>
        <a:lstStyle/>
        <a:p>
          <a:endParaRPr lang="en-US"/>
        </a:p>
      </dgm:t>
    </dgm:pt>
    <dgm:pt modelId="{0F37A7A2-5334-49BC-B60B-56AE757D2BE3}">
      <dgm:prSet/>
      <dgm:spPr/>
      <dgm:t>
        <a:bodyPr/>
        <a:lstStyle/>
        <a:p>
          <a:r>
            <a:rPr lang="fr-FR"/>
            <a:t>Etudes controlées contre placebo</a:t>
          </a:r>
          <a:endParaRPr lang="en-US"/>
        </a:p>
      </dgm:t>
    </dgm:pt>
    <dgm:pt modelId="{72EA94F8-4CE4-410F-B270-9BB7379AB16A}" type="parTrans" cxnId="{AFD1EA4A-3F7A-47B6-82AB-95064DD74255}">
      <dgm:prSet/>
      <dgm:spPr/>
      <dgm:t>
        <a:bodyPr/>
        <a:lstStyle/>
        <a:p>
          <a:endParaRPr lang="en-US"/>
        </a:p>
      </dgm:t>
    </dgm:pt>
    <dgm:pt modelId="{F3D9DF45-A382-40A6-99DF-C63E0FC939D8}" type="sibTrans" cxnId="{AFD1EA4A-3F7A-47B6-82AB-95064DD74255}">
      <dgm:prSet/>
      <dgm:spPr/>
      <dgm:t>
        <a:bodyPr/>
        <a:lstStyle/>
        <a:p>
          <a:endParaRPr lang="en-US"/>
        </a:p>
      </dgm:t>
    </dgm:pt>
    <dgm:pt modelId="{3C8179FF-23FE-478E-B413-DE89E286A7EB}">
      <dgm:prSet/>
      <dgm:spPr/>
      <dgm:t>
        <a:bodyPr/>
        <a:lstStyle/>
        <a:p>
          <a:r>
            <a:rPr lang="fr-FR"/>
            <a:t>Narcolepsie en cas d</a:t>
          </a:r>
          <a:r>
            <a:rPr lang="ja-JP"/>
            <a:t>’</a:t>
          </a:r>
          <a:r>
            <a:rPr lang="fr-FR"/>
            <a:t>inefficacité du modafinyl chez l</a:t>
          </a:r>
          <a:r>
            <a:rPr lang="ja-JP"/>
            <a:t>’</a:t>
          </a:r>
          <a:r>
            <a:rPr lang="fr-FR"/>
            <a:t>enfant de plus de 6 ans</a:t>
          </a:r>
          <a:endParaRPr lang="en-US"/>
        </a:p>
      </dgm:t>
    </dgm:pt>
    <dgm:pt modelId="{E15B975D-51DE-4781-B513-E8A53B6FFC8A}" type="parTrans" cxnId="{4A6D3897-735F-4C36-931A-ECEA2A1274F1}">
      <dgm:prSet/>
      <dgm:spPr/>
      <dgm:t>
        <a:bodyPr/>
        <a:lstStyle/>
        <a:p>
          <a:endParaRPr lang="en-US"/>
        </a:p>
      </dgm:t>
    </dgm:pt>
    <dgm:pt modelId="{35456499-AF7E-4F92-8F4B-D4EE5D22E8A5}" type="sibTrans" cxnId="{4A6D3897-735F-4C36-931A-ECEA2A1274F1}">
      <dgm:prSet/>
      <dgm:spPr/>
      <dgm:t>
        <a:bodyPr/>
        <a:lstStyle/>
        <a:p>
          <a:endParaRPr lang="en-US"/>
        </a:p>
      </dgm:t>
    </dgm:pt>
    <dgm:pt modelId="{004D8294-8808-614A-841F-1E086B9E9FA5}" type="pres">
      <dgm:prSet presAssocID="{1550BA3E-A146-413E-B238-9D9E1E3A3257}" presName="linear" presStyleCnt="0">
        <dgm:presLayoutVars>
          <dgm:animLvl val="lvl"/>
          <dgm:resizeHandles val="exact"/>
        </dgm:presLayoutVars>
      </dgm:prSet>
      <dgm:spPr/>
    </dgm:pt>
    <dgm:pt modelId="{9078BAD6-B5A4-AF41-90D0-BF2DF1043D83}" type="pres">
      <dgm:prSet presAssocID="{2E2AEF04-45E9-4E20-B595-50DD89071F0E}" presName="parentText" presStyleLbl="node1" presStyleIdx="0" presStyleCnt="4">
        <dgm:presLayoutVars>
          <dgm:chMax val="0"/>
          <dgm:bulletEnabled val="1"/>
        </dgm:presLayoutVars>
      </dgm:prSet>
      <dgm:spPr/>
    </dgm:pt>
    <dgm:pt modelId="{15A57649-7A3A-0D42-962D-98B0EF1066F7}" type="pres">
      <dgm:prSet presAssocID="{C15905DD-3245-4876-A617-6DD81EF73C57}" presName="spacer" presStyleCnt="0"/>
      <dgm:spPr/>
    </dgm:pt>
    <dgm:pt modelId="{160DF8EB-22C0-D04C-A81A-634BB52BABAA}" type="pres">
      <dgm:prSet presAssocID="{9D75C546-72CD-41AD-A205-AAF2BA946CF4}" presName="parentText" presStyleLbl="node1" presStyleIdx="1" presStyleCnt="4">
        <dgm:presLayoutVars>
          <dgm:chMax val="0"/>
          <dgm:bulletEnabled val="1"/>
        </dgm:presLayoutVars>
      </dgm:prSet>
      <dgm:spPr/>
    </dgm:pt>
    <dgm:pt modelId="{7E6BDF31-44C0-2E41-B235-65CA1B3A4F31}" type="pres">
      <dgm:prSet presAssocID="{340E7FFB-E82C-4F93-8718-D3D60F4A0BE5}" presName="spacer" presStyleCnt="0"/>
      <dgm:spPr/>
    </dgm:pt>
    <dgm:pt modelId="{0175AD54-48B8-F043-9A82-9FC24D4E5845}" type="pres">
      <dgm:prSet presAssocID="{0F37A7A2-5334-49BC-B60B-56AE757D2BE3}" presName="parentText" presStyleLbl="node1" presStyleIdx="2" presStyleCnt="4">
        <dgm:presLayoutVars>
          <dgm:chMax val="0"/>
          <dgm:bulletEnabled val="1"/>
        </dgm:presLayoutVars>
      </dgm:prSet>
      <dgm:spPr/>
    </dgm:pt>
    <dgm:pt modelId="{63B1DD68-0B25-AA48-A06E-5152CE64AB90}" type="pres">
      <dgm:prSet presAssocID="{F3D9DF45-A382-40A6-99DF-C63E0FC939D8}" presName="spacer" presStyleCnt="0"/>
      <dgm:spPr/>
    </dgm:pt>
    <dgm:pt modelId="{CA341E89-4265-824A-88F8-9F5DBB54BF53}" type="pres">
      <dgm:prSet presAssocID="{3C8179FF-23FE-478E-B413-DE89E286A7EB}" presName="parentText" presStyleLbl="node1" presStyleIdx="3" presStyleCnt="4">
        <dgm:presLayoutVars>
          <dgm:chMax val="0"/>
          <dgm:bulletEnabled val="1"/>
        </dgm:presLayoutVars>
      </dgm:prSet>
      <dgm:spPr/>
    </dgm:pt>
  </dgm:ptLst>
  <dgm:cxnLst>
    <dgm:cxn modelId="{AFD1EA4A-3F7A-47B6-82AB-95064DD74255}" srcId="{1550BA3E-A146-413E-B238-9D9E1E3A3257}" destId="{0F37A7A2-5334-49BC-B60B-56AE757D2BE3}" srcOrd="2" destOrd="0" parTransId="{72EA94F8-4CE4-410F-B270-9BB7379AB16A}" sibTransId="{F3D9DF45-A382-40A6-99DF-C63E0FC939D8}"/>
    <dgm:cxn modelId="{9F0E1E71-F58D-0948-B964-D59E1F86D804}" type="presOf" srcId="{3C8179FF-23FE-478E-B413-DE89E286A7EB}" destId="{CA341E89-4265-824A-88F8-9F5DBB54BF53}" srcOrd="0" destOrd="0" presId="urn:microsoft.com/office/officeart/2005/8/layout/vList2"/>
    <dgm:cxn modelId="{6F6A517C-28D5-4258-AA34-682159E2CE05}" srcId="{1550BA3E-A146-413E-B238-9D9E1E3A3257}" destId="{9D75C546-72CD-41AD-A205-AAF2BA946CF4}" srcOrd="1" destOrd="0" parTransId="{13354B8C-21BE-4992-AD22-791B8C864A55}" sibTransId="{340E7FFB-E82C-4F93-8718-D3D60F4A0BE5}"/>
    <dgm:cxn modelId="{FC804A8A-D3D0-0F4B-AEFA-D6ABEFFF16C7}" type="presOf" srcId="{1550BA3E-A146-413E-B238-9D9E1E3A3257}" destId="{004D8294-8808-614A-841F-1E086B9E9FA5}" srcOrd="0" destOrd="0" presId="urn:microsoft.com/office/officeart/2005/8/layout/vList2"/>
    <dgm:cxn modelId="{4A6D3897-735F-4C36-931A-ECEA2A1274F1}" srcId="{1550BA3E-A146-413E-B238-9D9E1E3A3257}" destId="{3C8179FF-23FE-478E-B413-DE89E286A7EB}" srcOrd="3" destOrd="0" parTransId="{E15B975D-51DE-4781-B513-E8A53B6FFC8A}" sibTransId="{35456499-AF7E-4F92-8F4B-D4EE5D22E8A5}"/>
    <dgm:cxn modelId="{87C499B4-8CB1-2947-A503-8216DD4E4A35}" type="presOf" srcId="{2E2AEF04-45E9-4E20-B595-50DD89071F0E}" destId="{9078BAD6-B5A4-AF41-90D0-BF2DF1043D83}" srcOrd="0" destOrd="0" presId="urn:microsoft.com/office/officeart/2005/8/layout/vList2"/>
    <dgm:cxn modelId="{D37007C5-78DA-B34D-87A2-F1EFA27D99D3}" type="presOf" srcId="{0F37A7A2-5334-49BC-B60B-56AE757D2BE3}" destId="{0175AD54-48B8-F043-9A82-9FC24D4E5845}" srcOrd="0" destOrd="0" presId="urn:microsoft.com/office/officeart/2005/8/layout/vList2"/>
    <dgm:cxn modelId="{94E995C5-D6D6-4473-A88E-A7DF95A819E2}" srcId="{1550BA3E-A146-413E-B238-9D9E1E3A3257}" destId="{2E2AEF04-45E9-4E20-B595-50DD89071F0E}" srcOrd="0" destOrd="0" parTransId="{F0F4287E-3797-422B-8C78-0E4539E349FB}" sibTransId="{C15905DD-3245-4876-A617-6DD81EF73C57}"/>
    <dgm:cxn modelId="{FB00D3F5-70D9-624F-B677-4177B0C641D4}" type="presOf" srcId="{9D75C546-72CD-41AD-A205-AAF2BA946CF4}" destId="{160DF8EB-22C0-D04C-A81A-634BB52BABAA}" srcOrd="0" destOrd="0" presId="urn:microsoft.com/office/officeart/2005/8/layout/vList2"/>
    <dgm:cxn modelId="{30555811-2BCE-6C4E-9C36-C162CC1825F0}" type="presParOf" srcId="{004D8294-8808-614A-841F-1E086B9E9FA5}" destId="{9078BAD6-B5A4-AF41-90D0-BF2DF1043D83}" srcOrd="0" destOrd="0" presId="urn:microsoft.com/office/officeart/2005/8/layout/vList2"/>
    <dgm:cxn modelId="{B7F0BABA-4D7F-0149-A0D0-E5E05EE134F8}" type="presParOf" srcId="{004D8294-8808-614A-841F-1E086B9E9FA5}" destId="{15A57649-7A3A-0D42-962D-98B0EF1066F7}" srcOrd="1" destOrd="0" presId="urn:microsoft.com/office/officeart/2005/8/layout/vList2"/>
    <dgm:cxn modelId="{9DB6A7A0-786B-0640-9C5D-175009369112}" type="presParOf" srcId="{004D8294-8808-614A-841F-1E086B9E9FA5}" destId="{160DF8EB-22C0-D04C-A81A-634BB52BABAA}" srcOrd="2" destOrd="0" presId="urn:microsoft.com/office/officeart/2005/8/layout/vList2"/>
    <dgm:cxn modelId="{E727EDCB-F873-8E4C-B481-52492C89942A}" type="presParOf" srcId="{004D8294-8808-614A-841F-1E086B9E9FA5}" destId="{7E6BDF31-44C0-2E41-B235-65CA1B3A4F31}" srcOrd="3" destOrd="0" presId="urn:microsoft.com/office/officeart/2005/8/layout/vList2"/>
    <dgm:cxn modelId="{D7FCBBB2-828A-9447-9815-6C6D22426D68}" type="presParOf" srcId="{004D8294-8808-614A-841F-1E086B9E9FA5}" destId="{0175AD54-48B8-F043-9A82-9FC24D4E5845}" srcOrd="4" destOrd="0" presId="urn:microsoft.com/office/officeart/2005/8/layout/vList2"/>
    <dgm:cxn modelId="{DCB21A1F-ACC6-804E-9654-DF4ECDB20C03}" type="presParOf" srcId="{004D8294-8808-614A-841F-1E086B9E9FA5}" destId="{63B1DD68-0B25-AA48-A06E-5152CE64AB90}" srcOrd="5" destOrd="0" presId="urn:microsoft.com/office/officeart/2005/8/layout/vList2"/>
    <dgm:cxn modelId="{3BD5CAC0-1C28-7745-BDE3-3A638D57725D}" type="presParOf" srcId="{004D8294-8808-614A-841F-1E086B9E9FA5}" destId="{CA341E89-4265-824A-88F8-9F5DBB54BF5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77DCB-B9B1-4A7C-BFDC-F21A3BB5E3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216EDB6-A721-414E-B245-7B53DA324626}">
      <dgm:prSet/>
      <dgm:spPr/>
      <dgm:t>
        <a:bodyPr/>
        <a:lstStyle/>
        <a:p>
          <a:r>
            <a:rPr lang="fr-FR"/>
            <a:t>Thérapie comportementale</a:t>
          </a:r>
          <a:endParaRPr lang="en-US"/>
        </a:p>
      </dgm:t>
    </dgm:pt>
    <dgm:pt modelId="{56971DEA-53C1-4D7E-BCF9-17C14FA35258}" type="parTrans" cxnId="{CC3619AE-9769-4437-BB5A-BCD3F70800CF}">
      <dgm:prSet/>
      <dgm:spPr/>
      <dgm:t>
        <a:bodyPr/>
        <a:lstStyle/>
        <a:p>
          <a:endParaRPr lang="en-US"/>
        </a:p>
      </dgm:t>
    </dgm:pt>
    <dgm:pt modelId="{6C9E6D5C-D4E5-4728-9693-CBB0F30146F2}" type="sibTrans" cxnId="{CC3619AE-9769-4437-BB5A-BCD3F70800CF}">
      <dgm:prSet/>
      <dgm:spPr/>
      <dgm:t>
        <a:bodyPr/>
        <a:lstStyle/>
        <a:p>
          <a:endParaRPr lang="en-US"/>
        </a:p>
      </dgm:t>
    </dgm:pt>
    <dgm:pt modelId="{AF16002B-1814-46FE-9ADF-EBBD6D2083C9}">
      <dgm:prSet/>
      <dgm:spPr/>
      <dgm:t>
        <a:bodyPr/>
        <a:lstStyle/>
        <a:p>
          <a:r>
            <a:rPr lang="fr-FR"/>
            <a:t>Elles ne contribuent pas à l’arrêt du traitement</a:t>
          </a:r>
          <a:endParaRPr lang="en-US"/>
        </a:p>
      </dgm:t>
    </dgm:pt>
    <dgm:pt modelId="{5148E658-2486-4217-AB70-3039D0A64A32}" type="parTrans" cxnId="{B9756A1D-7597-48DD-ABEA-6CF75174C840}">
      <dgm:prSet/>
      <dgm:spPr/>
      <dgm:t>
        <a:bodyPr/>
        <a:lstStyle/>
        <a:p>
          <a:endParaRPr lang="en-US"/>
        </a:p>
      </dgm:t>
    </dgm:pt>
    <dgm:pt modelId="{4E402B62-1205-4280-88C6-AC0F0640E472}" type="sibTrans" cxnId="{B9756A1D-7597-48DD-ABEA-6CF75174C840}">
      <dgm:prSet/>
      <dgm:spPr/>
      <dgm:t>
        <a:bodyPr/>
        <a:lstStyle/>
        <a:p>
          <a:endParaRPr lang="en-US"/>
        </a:p>
      </dgm:t>
    </dgm:pt>
    <dgm:pt modelId="{27907E72-0DAD-4BE5-AE75-03D767E1A3B3}">
      <dgm:prSet/>
      <dgm:spPr/>
      <dgm:t>
        <a:bodyPr/>
        <a:lstStyle/>
        <a:p>
          <a:r>
            <a:rPr lang="fr-FR"/>
            <a:t>Psychothérapie individuelle</a:t>
          </a:r>
          <a:endParaRPr lang="en-US"/>
        </a:p>
      </dgm:t>
    </dgm:pt>
    <dgm:pt modelId="{8ACA6F41-9C04-439C-9A37-AAF83747A637}" type="parTrans" cxnId="{AD35296B-B686-47D7-9D5D-31694173B8CC}">
      <dgm:prSet/>
      <dgm:spPr/>
      <dgm:t>
        <a:bodyPr/>
        <a:lstStyle/>
        <a:p>
          <a:endParaRPr lang="en-US"/>
        </a:p>
      </dgm:t>
    </dgm:pt>
    <dgm:pt modelId="{EFAE6499-C429-4B20-8A4A-D71597896419}" type="sibTrans" cxnId="{AD35296B-B686-47D7-9D5D-31694173B8CC}">
      <dgm:prSet/>
      <dgm:spPr/>
      <dgm:t>
        <a:bodyPr/>
        <a:lstStyle/>
        <a:p>
          <a:endParaRPr lang="en-US"/>
        </a:p>
      </dgm:t>
    </dgm:pt>
    <dgm:pt modelId="{2219675F-A48A-4CA6-9F9A-82BFA1491F98}">
      <dgm:prSet/>
      <dgm:spPr/>
      <dgm:t>
        <a:bodyPr/>
        <a:lstStyle/>
        <a:p>
          <a:r>
            <a:rPr lang="fr-FR"/>
            <a:t>Cognitive: peu de résultats</a:t>
          </a:r>
          <a:endParaRPr lang="en-US"/>
        </a:p>
      </dgm:t>
    </dgm:pt>
    <dgm:pt modelId="{88946C34-B43B-48BE-964F-7175C5A236B3}" type="parTrans" cxnId="{5A438F71-1618-4C1D-9FA8-FC56C4B1CB7B}">
      <dgm:prSet/>
      <dgm:spPr/>
      <dgm:t>
        <a:bodyPr/>
        <a:lstStyle/>
        <a:p>
          <a:endParaRPr lang="en-US"/>
        </a:p>
      </dgm:t>
    </dgm:pt>
    <dgm:pt modelId="{DEDF5ADB-8EF1-4FC6-89BC-B5E8FF73145D}" type="sibTrans" cxnId="{5A438F71-1618-4C1D-9FA8-FC56C4B1CB7B}">
      <dgm:prSet/>
      <dgm:spPr/>
      <dgm:t>
        <a:bodyPr/>
        <a:lstStyle/>
        <a:p>
          <a:endParaRPr lang="en-US"/>
        </a:p>
      </dgm:t>
    </dgm:pt>
    <dgm:pt modelId="{BEB679F0-6AA8-4D09-B46D-B993133C31FA}">
      <dgm:prSet/>
      <dgm:spPr/>
      <dgm:t>
        <a:bodyPr/>
        <a:lstStyle/>
        <a:p>
          <a:r>
            <a:rPr lang="fr-FR"/>
            <a:t>Psychodynamique: en particulier si comorbidité anxieuse, dépressive. Permet à l’enfant d’être actif dans le soin</a:t>
          </a:r>
          <a:endParaRPr lang="en-US"/>
        </a:p>
      </dgm:t>
    </dgm:pt>
    <dgm:pt modelId="{898E569E-CC70-437E-88A1-B731E43D9A99}" type="parTrans" cxnId="{0CE8C530-D12F-4279-88EA-0AE58D808EFE}">
      <dgm:prSet/>
      <dgm:spPr/>
      <dgm:t>
        <a:bodyPr/>
        <a:lstStyle/>
        <a:p>
          <a:endParaRPr lang="en-US"/>
        </a:p>
      </dgm:t>
    </dgm:pt>
    <dgm:pt modelId="{6BDEFDB1-B84D-4846-97C8-5BAFF94ED508}" type="sibTrans" cxnId="{0CE8C530-D12F-4279-88EA-0AE58D808EFE}">
      <dgm:prSet/>
      <dgm:spPr/>
      <dgm:t>
        <a:bodyPr/>
        <a:lstStyle/>
        <a:p>
          <a:endParaRPr lang="en-US"/>
        </a:p>
      </dgm:t>
    </dgm:pt>
    <dgm:pt modelId="{50775707-E403-4318-BCA1-A0CF9200B9E2}">
      <dgm:prSet/>
      <dgm:spPr/>
      <dgm:t>
        <a:bodyPr/>
        <a:lstStyle/>
        <a:p>
          <a:r>
            <a:rPr lang="fr-FR"/>
            <a:t>Activités sportives et de loisirs</a:t>
          </a:r>
          <a:endParaRPr lang="en-US"/>
        </a:p>
      </dgm:t>
    </dgm:pt>
    <dgm:pt modelId="{96EA94DE-B75A-4725-BEAF-C6FDF5E03409}" type="parTrans" cxnId="{362C8EE9-2442-4FC5-B0A9-226847603BD1}">
      <dgm:prSet/>
      <dgm:spPr/>
      <dgm:t>
        <a:bodyPr/>
        <a:lstStyle/>
        <a:p>
          <a:endParaRPr lang="en-US"/>
        </a:p>
      </dgm:t>
    </dgm:pt>
    <dgm:pt modelId="{C33BA100-CAEF-4B1E-A644-E94FDC83F266}" type="sibTrans" cxnId="{362C8EE9-2442-4FC5-B0A9-226847603BD1}">
      <dgm:prSet/>
      <dgm:spPr/>
      <dgm:t>
        <a:bodyPr/>
        <a:lstStyle/>
        <a:p>
          <a:endParaRPr lang="en-US"/>
        </a:p>
      </dgm:t>
    </dgm:pt>
    <dgm:pt modelId="{DE396238-D334-4366-9EBA-8D6F9C694505}">
      <dgm:prSet/>
      <dgm:spPr/>
      <dgm:t>
        <a:bodyPr/>
        <a:lstStyle/>
        <a:p>
          <a:r>
            <a:rPr lang="fr-FR"/>
            <a:t>Aide instrumentale</a:t>
          </a:r>
          <a:endParaRPr lang="en-US"/>
        </a:p>
      </dgm:t>
    </dgm:pt>
    <dgm:pt modelId="{E5A07D78-C984-45BA-B24C-9B51C1CC79EC}" type="parTrans" cxnId="{5065B3B2-16FD-4F05-A9FE-FF952D16234D}">
      <dgm:prSet/>
      <dgm:spPr/>
      <dgm:t>
        <a:bodyPr/>
        <a:lstStyle/>
        <a:p>
          <a:endParaRPr lang="en-US"/>
        </a:p>
      </dgm:t>
    </dgm:pt>
    <dgm:pt modelId="{5370EC3A-8FC0-4817-8E05-BBEA57591FD3}" type="sibTrans" cxnId="{5065B3B2-16FD-4F05-A9FE-FF952D16234D}">
      <dgm:prSet/>
      <dgm:spPr/>
      <dgm:t>
        <a:bodyPr/>
        <a:lstStyle/>
        <a:p>
          <a:endParaRPr lang="en-US"/>
        </a:p>
      </dgm:t>
    </dgm:pt>
    <dgm:pt modelId="{5D608C17-021D-AF47-B967-ECC45CF491CD}" type="pres">
      <dgm:prSet presAssocID="{4A977DCB-B9B1-4A7C-BFDC-F21A3BB5E30D}" presName="linear" presStyleCnt="0">
        <dgm:presLayoutVars>
          <dgm:animLvl val="lvl"/>
          <dgm:resizeHandles val="exact"/>
        </dgm:presLayoutVars>
      </dgm:prSet>
      <dgm:spPr/>
    </dgm:pt>
    <dgm:pt modelId="{D9774B0C-0629-D543-9198-F740F7998508}" type="pres">
      <dgm:prSet presAssocID="{6216EDB6-A721-414E-B245-7B53DA324626}" presName="parentText" presStyleLbl="node1" presStyleIdx="0" presStyleCnt="5">
        <dgm:presLayoutVars>
          <dgm:chMax val="0"/>
          <dgm:bulletEnabled val="1"/>
        </dgm:presLayoutVars>
      </dgm:prSet>
      <dgm:spPr/>
    </dgm:pt>
    <dgm:pt modelId="{1E385E2A-4722-9343-BACC-F95A45B5937A}" type="pres">
      <dgm:prSet presAssocID="{6C9E6D5C-D4E5-4728-9693-CBB0F30146F2}" presName="spacer" presStyleCnt="0"/>
      <dgm:spPr/>
    </dgm:pt>
    <dgm:pt modelId="{F765692F-E047-F64F-B90D-00A607BF705C}" type="pres">
      <dgm:prSet presAssocID="{AF16002B-1814-46FE-9ADF-EBBD6D2083C9}" presName="parentText" presStyleLbl="node1" presStyleIdx="1" presStyleCnt="5">
        <dgm:presLayoutVars>
          <dgm:chMax val="0"/>
          <dgm:bulletEnabled val="1"/>
        </dgm:presLayoutVars>
      </dgm:prSet>
      <dgm:spPr/>
    </dgm:pt>
    <dgm:pt modelId="{A145C3A4-F194-254C-9734-45BAE62C6095}" type="pres">
      <dgm:prSet presAssocID="{4E402B62-1205-4280-88C6-AC0F0640E472}" presName="spacer" presStyleCnt="0"/>
      <dgm:spPr/>
    </dgm:pt>
    <dgm:pt modelId="{B932F0F9-69A0-5F4D-B306-5A1F4B69DD10}" type="pres">
      <dgm:prSet presAssocID="{27907E72-0DAD-4BE5-AE75-03D767E1A3B3}" presName="parentText" presStyleLbl="node1" presStyleIdx="2" presStyleCnt="5">
        <dgm:presLayoutVars>
          <dgm:chMax val="0"/>
          <dgm:bulletEnabled val="1"/>
        </dgm:presLayoutVars>
      </dgm:prSet>
      <dgm:spPr/>
    </dgm:pt>
    <dgm:pt modelId="{1689310C-7F75-604F-839C-268F9F75A18F}" type="pres">
      <dgm:prSet presAssocID="{27907E72-0DAD-4BE5-AE75-03D767E1A3B3}" presName="childText" presStyleLbl="revTx" presStyleIdx="0" presStyleCnt="1">
        <dgm:presLayoutVars>
          <dgm:bulletEnabled val="1"/>
        </dgm:presLayoutVars>
      </dgm:prSet>
      <dgm:spPr/>
    </dgm:pt>
    <dgm:pt modelId="{86A3D7B3-C638-A040-B00F-5E1E23240922}" type="pres">
      <dgm:prSet presAssocID="{50775707-E403-4318-BCA1-A0CF9200B9E2}" presName="parentText" presStyleLbl="node1" presStyleIdx="3" presStyleCnt="5">
        <dgm:presLayoutVars>
          <dgm:chMax val="0"/>
          <dgm:bulletEnabled val="1"/>
        </dgm:presLayoutVars>
      </dgm:prSet>
      <dgm:spPr/>
    </dgm:pt>
    <dgm:pt modelId="{DD13F7B7-69EB-5645-BAAC-EDBAB9E23EB2}" type="pres">
      <dgm:prSet presAssocID="{C33BA100-CAEF-4B1E-A644-E94FDC83F266}" presName="spacer" presStyleCnt="0"/>
      <dgm:spPr/>
    </dgm:pt>
    <dgm:pt modelId="{FDED2DB6-3ECD-6345-8DC5-98A83C5D672E}" type="pres">
      <dgm:prSet presAssocID="{DE396238-D334-4366-9EBA-8D6F9C694505}" presName="parentText" presStyleLbl="node1" presStyleIdx="4" presStyleCnt="5">
        <dgm:presLayoutVars>
          <dgm:chMax val="0"/>
          <dgm:bulletEnabled val="1"/>
        </dgm:presLayoutVars>
      </dgm:prSet>
      <dgm:spPr/>
    </dgm:pt>
  </dgm:ptLst>
  <dgm:cxnLst>
    <dgm:cxn modelId="{39A6E81C-DA58-D24B-A01B-44737B6C5A47}" type="presOf" srcId="{6216EDB6-A721-414E-B245-7B53DA324626}" destId="{D9774B0C-0629-D543-9198-F740F7998508}" srcOrd="0" destOrd="0" presId="urn:microsoft.com/office/officeart/2005/8/layout/vList2"/>
    <dgm:cxn modelId="{B9756A1D-7597-48DD-ABEA-6CF75174C840}" srcId="{4A977DCB-B9B1-4A7C-BFDC-F21A3BB5E30D}" destId="{AF16002B-1814-46FE-9ADF-EBBD6D2083C9}" srcOrd="1" destOrd="0" parTransId="{5148E658-2486-4217-AB70-3039D0A64A32}" sibTransId="{4E402B62-1205-4280-88C6-AC0F0640E472}"/>
    <dgm:cxn modelId="{0CE8C530-D12F-4279-88EA-0AE58D808EFE}" srcId="{27907E72-0DAD-4BE5-AE75-03D767E1A3B3}" destId="{BEB679F0-6AA8-4D09-B46D-B993133C31FA}" srcOrd="1" destOrd="0" parTransId="{898E569E-CC70-437E-88A1-B731E43D9A99}" sibTransId="{6BDEFDB1-B84D-4846-97C8-5BAFF94ED508}"/>
    <dgm:cxn modelId="{C099924A-F5BC-CB41-81F9-5DE6B0715E98}" type="presOf" srcId="{BEB679F0-6AA8-4D09-B46D-B993133C31FA}" destId="{1689310C-7F75-604F-839C-268F9F75A18F}" srcOrd="0" destOrd="1" presId="urn:microsoft.com/office/officeart/2005/8/layout/vList2"/>
    <dgm:cxn modelId="{AD35296B-B686-47D7-9D5D-31694173B8CC}" srcId="{4A977DCB-B9B1-4A7C-BFDC-F21A3BB5E30D}" destId="{27907E72-0DAD-4BE5-AE75-03D767E1A3B3}" srcOrd="2" destOrd="0" parTransId="{8ACA6F41-9C04-439C-9A37-AAF83747A637}" sibTransId="{EFAE6499-C429-4B20-8A4A-D71597896419}"/>
    <dgm:cxn modelId="{5A438F71-1618-4C1D-9FA8-FC56C4B1CB7B}" srcId="{27907E72-0DAD-4BE5-AE75-03D767E1A3B3}" destId="{2219675F-A48A-4CA6-9F9A-82BFA1491F98}" srcOrd="0" destOrd="0" parTransId="{88946C34-B43B-48BE-964F-7175C5A236B3}" sibTransId="{DEDF5ADB-8EF1-4FC6-89BC-B5E8FF73145D}"/>
    <dgm:cxn modelId="{18B98E7D-8431-C647-AD41-63EE44FB57A4}" type="presOf" srcId="{2219675F-A48A-4CA6-9F9A-82BFA1491F98}" destId="{1689310C-7F75-604F-839C-268F9F75A18F}" srcOrd="0" destOrd="0" presId="urn:microsoft.com/office/officeart/2005/8/layout/vList2"/>
    <dgm:cxn modelId="{A4AA119A-B143-C243-9BD5-C8967A53A8B3}" type="presOf" srcId="{DE396238-D334-4366-9EBA-8D6F9C694505}" destId="{FDED2DB6-3ECD-6345-8DC5-98A83C5D672E}" srcOrd="0" destOrd="0" presId="urn:microsoft.com/office/officeart/2005/8/layout/vList2"/>
    <dgm:cxn modelId="{E9C650A5-18F7-1B4B-8935-F9435518C1A2}" type="presOf" srcId="{4A977DCB-B9B1-4A7C-BFDC-F21A3BB5E30D}" destId="{5D608C17-021D-AF47-B967-ECC45CF491CD}" srcOrd="0" destOrd="0" presId="urn:microsoft.com/office/officeart/2005/8/layout/vList2"/>
    <dgm:cxn modelId="{CC3619AE-9769-4437-BB5A-BCD3F70800CF}" srcId="{4A977DCB-B9B1-4A7C-BFDC-F21A3BB5E30D}" destId="{6216EDB6-A721-414E-B245-7B53DA324626}" srcOrd="0" destOrd="0" parTransId="{56971DEA-53C1-4D7E-BCF9-17C14FA35258}" sibTransId="{6C9E6D5C-D4E5-4728-9693-CBB0F30146F2}"/>
    <dgm:cxn modelId="{5065B3B2-16FD-4F05-A9FE-FF952D16234D}" srcId="{4A977DCB-B9B1-4A7C-BFDC-F21A3BB5E30D}" destId="{DE396238-D334-4366-9EBA-8D6F9C694505}" srcOrd="4" destOrd="0" parTransId="{E5A07D78-C984-45BA-B24C-9B51C1CC79EC}" sibTransId="{5370EC3A-8FC0-4817-8E05-BBEA57591FD3}"/>
    <dgm:cxn modelId="{8C32CCB5-6E70-9745-A86B-4F214CF5196E}" type="presOf" srcId="{AF16002B-1814-46FE-9ADF-EBBD6D2083C9}" destId="{F765692F-E047-F64F-B90D-00A607BF705C}" srcOrd="0" destOrd="0" presId="urn:microsoft.com/office/officeart/2005/8/layout/vList2"/>
    <dgm:cxn modelId="{362C8EE9-2442-4FC5-B0A9-226847603BD1}" srcId="{4A977DCB-B9B1-4A7C-BFDC-F21A3BB5E30D}" destId="{50775707-E403-4318-BCA1-A0CF9200B9E2}" srcOrd="3" destOrd="0" parTransId="{96EA94DE-B75A-4725-BEAF-C6FDF5E03409}" sibTransId="{C33BA100-CAEF-4B1E-A644-E94FDC83F266}"/>
    <dgm:cxn modelId="{0EDCC4F1-6D3F-F342-AEDE-86872454942A}" type="presOf" srcId="{50775707-E403-4318-BCA1-A0CF9200B9E2}" destId="{86A3D7B3-C638-A040-B00F-5E1E23240922}" srcOrd="0" destOrd="0" presId="urn:microsoft.com/office/officeart/2005/8/layout/vList2"/>
    <dgm:cxn modelId="{D19A3CF7-F32A-3C4B-8D7E-97BD7C968862}" type="presOf" srcId="{27907E72-0DAD-4BE5-AE75-03D767E1A3B3}" destId="{B932F0F9-69A0-5F4D-B306-5A1F4B69DD10}" srcOrd="0" destOrd="0" presId="urn:microsoft.com/office/officeart/2005/8/layout/vList2"/>
    <dgm:cxn modelId="{35094830-BEDA-814F-9FF4-7D602B39E966}" type="presParOf" srcId="{5D608C17-021D-AF47-B967-ECC45CF491CD}" destId="{D9774B0C-0629-D543-9198-F740F7998508}" srcOrd="0" destOrd="0" presId="urn:microsoft.com/office/officeart/2005/8/layout/vList2"/>
    <dgm:cxn modelId="{74FE72DF-F886-FD4E-A2A3-3CEC32F17273}" type="presParOf" srcId="{5D608C17-021D-AF47-B967-ECC45CF491CD}" destId="{1E385E2A-4722-9343-BACC-F95A45B5937A}" srcOrd="1" destOrd="0" presId="urn:microsoft.com/office/officeart/2005/8/layout/vList2"/>
    <dgm:cxn modelId="{F4633537-4A6E-9C4A-9998-98D3D0D1F078}" type="presParOf" srcId="{5D608C17-021D-AF47-B967-ECC45CF491CD}" destId="{F765692F-E047-F64F-B90D-00A607BF705C}" srcOrd="2" destOrd="0" presId="urn:microsoft.com/office/officeart/2005/8/layout/vList2"/>
    <dgm:cxn modelId="{81E92DC0-0551-324B-AD2A-56B4D33E65F0}" type="presParOf" srcId="{5D608C17-021D-AF47-B967-ECC45CF491CD}" destId="{A145C3A4-F194-254C-9734-45BAE62C6095}" srcOrd="3" destOrd="0" presId="urn:microsoft.com/office/officeart/2005/8/layout/vList2"/>
    <dgm:cxn modelId="{D2A0CAEB-518C-A14C-B8E1-4DC5D20EF63C}" type="presParOf" srcId="{5D608C17-021D-AF47-B967-ECC45CF491CD}" destId="{B932F0F9-69A0-5F4D-B306-5A1F4B69DD10}" srcOrd="4" destOrd="0" presId="urn:microsoft.com/office/officeart/2005/8/layout/vList2"/>
    <dgm:cxn modelId="{E915C844-5A68-1C4A-B25C-69F35BC4BBBC}" type="presParOf" srcId="{5D608C17-021D-AF47-B967-ECC45CF491CD}" destId="{1689310C-7F75-604F-839C-268F9F75A18F}" srcOrd="5" destOrd="0" presId="urn:microsoft.com/office/officeart/2005/8/layout/vList2"/>
    <dgm:cxn modelId="{D08A2457-0BA9-0E44-8CC6-683680E8EF26}" type="presParOf" srcId="{5D608C17-021D-AF47-B967-ECC45CF491CD}" destId="{86A3D7B3-C638-A040-B00F-5E1E23240922}" srcOrd="6" destOrd="0" presId="urn:microsoft.com/office/officeart/2005/8/layout/vList2"/>
    <dgm:cxn modelId="{36D73093-C112-934A-A32B-98E20AAED793}" type="presParOf" srcId="{5D608C17-021D-AF47-B967-ECC45CF491CD}" destId="{DD13F7B7-69EB-5645-BAAC-EDBAB9E23EB2}" srcOrd="7" destOrd="0" presId="urn:microsoft.com/office/officeart/2005/8/layout/vList2"/>
    <dgm:cxn modelId="{96FAA32F-0D8B-6E45-9DDF-438A3D34B7F8}" type="presParOf" srcId="{5D608C17-021D-AF47-B967-ECC45CF491CD}" destId="{FDED2DB6-3ECD-6345-8DC5-98A83C5D672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24A14-BD8D-0645-A0D0-320C5D814A5D}">
      <dsp:nvSpPr>
        <dsp:cNvPr id="0" name=""/>
        <dsp:cNvSpPr/>
      </dsp:nvSpPr>
      <dsp:spPr>
        <a:xfrm>
          <a:off x="0" y="0"/>
          <a:ext cx="5743847" cy="644652"/>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La médication seule n’est jamais suffisante</a:t>
          </a:r>
          <a:endParaRPr lang="en-US" sz="1800" kern="1200"/>
        </a:p>
      </dsp:txBody>
      <dsp:txXfrm>
        <a:off x="18881" y="18881"/>
        <a:ext cx="4972793" cy="606890"/>
      </dsp:txXfrm>
    </dsp:sp>
    <dsp:sp modelId="{DA8E7545-9766-3A4F-8141-1F18B9699D3E}">
      <dsp:nvSpPr>
        <dsp:cNvPr id="0" name=""/>
        <dsp:cNvSpPr/>
      </dsp:nvSpPr>
      <dsp:spPr>
        <a:xfrm>
          <a:off x="428923" y="734187"/>
          <a:ext cx="5743847" cy="644652"/>
        </a:xfrm>
        <a:prstGeom prst="roundRect">
          <a:avLst>
            <a:gd name="adj" fmla="val 1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Première étape: soutien familial, groupe Barkley</a:t>
          </a:r>
          <a:endParaRPr lang="en-US" sz="1800" kern="1200"/>
        </a:p>
      </dsp:txBody>
      <dsp:txXfrm>
        <a:off x="447804" y="753068"/>
        <a:ext cx="4858137" cy="606889"/>
      </dsp:txXfrm>
    </dsp:sp>
    <dsp:sp modelId="{256F400B-23BC-F840-81F7-0395C0B0497C}">
      <dsp:nvSpPr>
        <dsp:cNvPr id="0" name=""/>
        <dsp:cNvSpPr/>
      </dsp:nvSpPr>
      <dsp:spPr>
        <a:xfrm>
          <a:off x="857847" y="1468374"/>
          <a:ext cx="5743847" cy="644652"/>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Seconde étape en fonction de l’âge: psychomotricité</a:t>
          </a:r>
          <a:endParaRPr lang="en-US" sz="1800" kern="1200"/>
        </a:p>
      </dsp:txBody>
      <dsp:txXfrm>
        <a:off x="876728" y="1487255"/>
        <a:ext cx="4858137" cy="606889"/>
      </dsp:txXfrm>
    </dsp:sp>
    <dsp:sp modelId="{6AD977C3-8771-5345-BB6C-41972704AE4A}">
      <dsp:nvSpPr>
        <dsp:cNvPr id="0" name=""/>
        <dsp:cNvSpPr/>
      </dsp:nvSpPr>
      <dsp:spPr>
        <a:xfrm>
          <a:off x="1286770" y="2202561"/>
          <a:ext cx="5743847" cy="644652"/>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Troisième étape: le traitement médicamenteux</a:t>
          </a:r>
          <a:endParaRPr lang="en-US" sz="1800" kern="1200"/>
        </a:p>
      </dsp:txBody>
      <dsp:txXfrm>
        <a:off x="1305651" y="2221442"/>
        <a:ext cx="4858137" cy="606890"/>
      </dsp:txXfrm>
    </dsp:sp>
    <dsp:sp modelId="{E133193D-95FD-124A-A55E-4A8F99A75AA3}">
      <dsp:nvSpPr>
        <dsp:cNvPr id="0" name=""/>
        <dsp:cNvSpPr/>
      </dsp:nvSpPr>
      <dsp:spPr>
        <a:xfrm>
          <a:off x="1715694" y="2936748"/>
          <a:ext cx="5743847" cy="644652"/>
        </a:xfrm>
        <a:prstGeom prst="roundRect">
          <a:avLst>
            <a:gd name="adj" fmla="val 1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Quatrième étape: les aides complémentaires</a:t>
          </a:r>
          <a:endParaRPr lang="en-US" sz="1800" kern="1200"/>
        </a:p>
      </dsp:txBody>
      <dsp:txXfrm>
        <a:off x="1734575" y="2955629"/>
        <a:ext cx="4858137" cy="606889"/>
      </dsp:txXfrm>
    </dsp:sp>
    <dsp:sp modelId="{7FCB794C-1353-7848-807F-6FE2E0182FF7}">
      <dsp:nvSpPr>
        <dsp:cNvPr id="0" name=""/>
        <dsp:cNvSpPr/>
      </dsp:nvSpPr>
      <dsp:spPr>
        <a:xfrm>
          <a:off x="5324823" y="470954"/>
          <a:ext cx="419023" cy="419023"/>
        </a:xfrm>
        <a:prstGeom prst="downArrow">
          <a:avLst>
            <a:gd name="adj1" fmla="val 55000"/>
            <a:gd name="adj2" fmla="val 45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19103" y="470954"/>
        <a:ext cx="230463" cy="315315"/>
      </dsp:txXfrm>
    </dsp:sp>
    <dsp:sp modelId="{64868332-B175-1D43-AEFD-9112FBD1B7C5}">
      <dsp:nvSpPr>
        <dsp:cNvPr id="0" name=""/>
        <dsp:cNvSpPr/>
      </dsp:nvSpPr>
      <dsp:spPr>
        <a:xfrm>
          <a:off x="5753747" y="1205141"/>
          <a:ext cx="419023" cy="419023"/>
        </a:xfrm>
        <a:prstGeom prst="downArrow">
          <a:avLst>
            <a:gd name="adj1" fmla="val 55000"/>
            <a:gd name="adj2" fmla="val 45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848027" y="1205141"/>
        <a:ext cx="230463" cy="315315"/>
      </dsp:txXfrm>
    </dsp:sp>
    <dsp:sp modelId="{3839C99A-1B99-2345-B90B-4B83089E46BE}">
      <dsp:nvSpPr>
        <dsp:cNvPr id="0" name=""/>
        <dsp:cNvSpPr/>
      </dsp:nvSpPr>
      <dsp:spPr>
        <a:xfrm>
          <a:off x="6182670" y="1928583"/>
          <a:ext cx="419023" cy="419023"/>
        </a:xfrm>
        <a:prstGeom prst="downArrow">
          <a:avLst>
            <a:gd name="adj1" fmla="val 55000"/>
            <a:gd name="adj2" fmla="val 45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276950" y="1928583"/>
        <a:ext cx="230463" cy="315315"/>
      </dsp:txXfrm>
    </dsp:sp>
    <dsp:sp modelId="{C6423E51-6EC2-2C43-BA60-8B9CF3865731}">
      <dsp:nvSpPr>
        <dsp:cNvPr id="0" name=""/>
        <dsp:cNvSpPr/>
      </dsp:nvSpPr>
      <dsp:spPr>
        <a:xfrm>
          <a:off x="6611594" y="2669933"/>
          <a:ext cx="419023" cy="419023"/>
        </a:xfrm>
        <a:prstGeom prst="downArrow">
          <a:avLst>
            <a:gd name="adj1" fmla="val 55000"/>
            <a:gd name="adj2" fmla="val 45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05874" y="2669933"/>
        <a:ext cx="230463" cy="315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337E5-36C8-5D42-91C3-FDCE3EE6D2CF}">
      <dsp:nvSpPr>
        <dsp:cNvPr id="0" name=""/>
        <dsp:cNvSpPr/>
      </dsp:nvSpPr>
      <dsp:spPr>
        <a:xfrm>
          <a:off x="838470" y="847"/>
          <a:ext cx="2753619" cy="1652171"/>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a:t>Consultation familiale</a:t>
          </a:r>
          <a:endParaRPr lang="en-US" sz="3600" kern="1200"/>
        </a:p>
      </dsp:txBody>
      <dsp:txXfrm>
        <a:off x="838470" y="847"/>
        <a:ext cx="2753619" cy="1652171"/>
      </dsp:txXfrm>
    </dsp:sp>
    <dsp:sp modelId="{B0B60A35-0C8B-964C-B77B-17E01EA0CFE0}">
      <dsp:nvSpPr>
        <dsp:cNvPr id="0" name=""/>
        <dsp:cNvSpPr/>
      </dsp:nvSpPr>
      <dsp:spPr>
        <a:xfrm>
          <a:off x="3867451" y="847"/>
          <a:ext cx="2753619" cy="1652171"/>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a:t>Approche éducative</a:t>
          </a:r>
          <a:endParaRPr lang="en-US" sz="3600" kern="1200"/>
        </a:p>
      </dsp:txBody>
      <dsp:txXfrm>
        <a:off x="3867451" y="847"/>
        <a:ext cx="2753619" cy="1652171"/>
      </dsp:txXfrm>
    </dsp:sp>
    <dsp:sp modelId="{04989C71-552A-0944-8E83-C19BA336E63F}">
      <dsp:nvSpPr>
        <dsp:cNvPr id="0" name=""/>
        <dsp:cNvSpPr/>
      </dsp:nvSpPr>
      <dsp:spPr>
        <a:xfrm>
          <a:off x="2352961" y="1928380"/>
          <a:ext cx="2753619" cy="1652171"/>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a:t>Thérapie familiale</a:t>
          </a:r>
          <a:endParaRPr lang="en-US" sz="3600" kern="1200"/>
        </a:p>
      </dsp:txBody>
      <dsp:txXfrm>
        <a:off x="2352961" y="1928380"/>
        <a:ext cx="2753619" cy="1652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8BAD6-B5A4-AF41-90D0-BF2DF1043D83}">
      <dsp:nvSpPr>
        <dsp:cNvPr id="0" name=""/>
        <dsp:cNvSpPr/>
      </dsp:nvSpPr>
      <dsp:spPr>
        <a:xfrm>
          <a:off x="0" y="216534"/>
          <a:ext cx="4879728" cy="1240832"/>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AMM</a:t>
          </a:r>
          <a:endParaRPr lang="en-US" sz="2100" kern="1200"/>
        </a:p>
      </dsp:txBody>
      <dsp:txXfrm>
        <a:off x="60572" y="277106"/>
        <a:ext cx="4758584" cy="1119688"/>
      </dsp:txXfrm>
    </dsp:sp>
    <dsp:sp modelId="{160DF8EB-22C0-D04C-A81A-634BB52BABAA}">
      <dsp:nvSpPr>
        <dsp:cNvPr id="0" name=""/>
        <dsp:cNvSpPr/>
      </dsp:nvSpPr>
      <dsp:spPr>
        <a:xfrm>
          <a:off x="0" y="1517847"/>
          <a:ext cx="4879728" cy="1240832"/>
        </a:xfrm>
        <a:prstGeom prst="roundRect">
          <a:avLst/>
        </a:prstGeom>
        <a:gradFill rotWithShape="0">
          <a:gsLst>
            <a:gs pos="0">
              <a:schemeClr val="accent2">
                <a:hueOff val="-4913429"/>
                <a:satOff val="3648"/>
                <a:lumOff val="-784"/>
                <a:alphaOff val="0"/>
                <a:tint val="94000"/>
                <a:satMod val="103000"/>
                <a:lumMod val="102000"/>
              </a:schemeClr>
            </a:gs>
            <a:gs pos="50000">
              <a:schemeClr val="accent2">
                <a:hueOff val="-4913429"/>
                <a:satOff val="3648"/>
                <a:lumOff val="-784"/>
                <a:alphaOff val="0"/>
                <a:shade val="100000"/>
                <a:satMod val="110000"/>
                <a:lumMod val="100000"/>
              </a:schemeClr>
            </a:gs>
            <a:gs pos="100000">
              <a:schemeClr val="accent2">
                <a:hueOff val="-4913429"/>
                <a:satOff val="3648"/>
                <a:lumOff val="-784"/>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THDA à partir de 6 ans, sans limite supérieur d</a:t>
          </a:r>
          <a:r>
            <a:rPr lang="ja-JP" sz="2100" kern="1200"/>
            <a:t>’</a:t>
          </a:r>
          <a:r>
            <a:rPr lang="fr-FR" sz="2100" kern="1200"/>
            <a:t>âge.</a:t>
          </a:r>
          <a:endParaRPr lang="en-US" sz="2100" kern="1200"/>
        </a:p>
      </dsp:txBody>
      <dsp:txXfrm>
        <a:off x="60572" y="1578419"/>
        <a:ext cx="4758584" cy="1119688"/>
      </dsp:txXfrm>
    </dsp:sp>
    <dsp:sp modelId="{0175AD54-48B8-F043-9A82-9FC24D4E5845}">
      <dsp:nvSpPr>
        <dsp:cNvPr id="0" name=""/>
        <dsp:cNvSpPr/>
      </dsp:nvSpPr>
      <dsp:spPr>
        <a:xfrm>
          <a:off x="0" y="2819160"/>
          <a:ext cx="4879728" cy="1240832"/>
        </a:xfrm>
        <a:prstGeom prst="roundRect">
          <a:avLst/>
        </a:prstGeom>
        <a:gradFill rotWithShape="0">
          <a:gsLst>
            <a:gs pos="0">
              <a:schemeClr val="accent2">
                <a:hueOff val="-9826859"/>
                <a:satOff val="7296"/>
                <a:lumOff val="-1569"/>
                <a:alphaOff val="0"/>
                <a:tint val="94000"/>
                <a:satMod val="103000"/>
                <a:lumMod val="102000"/>
              </a:schemeClr>
            </a:gs>
            <a:gs pos="50000">
              <a:schemeClr val="accent2">
                <a:hueOff val="-9826859"/>
                <a:satOff val="7296"/>
                <a:lumOff val="-1569"/>
                <a:alphaOff val="0"/>
                <a:shade val="100000"/>
                <a:satMod val="110000"/>
                <a:lumMod val="100000"/>
              </a:schemeClr>
            </a:gs>
            <a:gs pos="100000">
              <a:schemeClr val="accent2">
                <a:hueOff val="-9826859"/>
                <a:satOff val="7296"/>
                <a:lumOff val="-156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Etudes controlées contre placebo</a:t>
          </a:r>
          <a:endParaRPr lang="en-US" sz="2100" kern="1200"/>
        </a:p>
      </dsp:txBody>
      <dsp:txXfrm>
        <a:off x="60572" y="2879732"/>
        <a:ext cx="4758584" cy="1119688"/>
      </dsp:txXfrm>
    </dsp:sp>
    <dsp:sp modelId="{CA341E89-4265-824A-88F8-9F5DBB54BF53}">
      <dsp:nvSpPr>
        <dsp:cNvPr id="0" name=""/>
        <dsp:cNvSpPr/>
      </dsp:nvSpPr>
      <dsp:spPr>
        <a:xfrm>
          <a:off x="0" y="4120472"/>
          <a:ext cx="4879728" cy="1240832"/>
        </a:xfrm>
        <a:prstGeom prst="roundRect">
          <a:avLst/>
        </a:prstGeom>
        <a:gradFill rotWithShape="0">
          <a:gsLst>
            <a:gs pos="0">
              <a:schemeClr val="accent2">
                <a:hueOff val="-14740288"/>
                <a:satOff val="10944"/>
                <a:lumOff val="-2353"/>
                <a:alphaOff val="0"/>
                <a:tint val="94000"/>
                <a:satMod val="103000"/>
                <a:lumMod val="102000"/>
              </a:schemeClr>
            </a:gs>
            <a:gs pos="50000">
              <a:schemeClr val="accent2">
                <a:hueOff val="-14740288"/>
                <a:satOff val="10944"/>
                <a:lumOff val="-2353"/>
                <a:alphaOff val="0"/>
                <a:shade val="100000"/>
                <a:satMod val="110000"/>
                <a:lumMod val="100000"/>
              </a:schemeClr>
            </a:gs>
            <a:gs pos="100000">
              <a:schemeClr val="accent2">
                <a:hueOff val="-14740288"/>
                <a:satOff val="10944"/>
                <a:lumOff val="-235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Narcolepsie en cas d</a:t>
          </a:r>
          <a:r>
            <a:rPr lang="ja-JP" sz="2100" kern="1200"/>
            <a:t>’</a:t>
          </a:r>
          <a:r>
            <a:rPr lang="fr-FR" sz="2100" kern="1200"/>
            <a:t>inefficacité du modafinyl chez l</a:t>
          </a:r>
          <a:r>
            <a:rPr lang="ja-JP" sz="2100" kern="1200"/>
            <a:t>’</a:t>
          </a:r>
          <a:r>
            <a:rPr lang="fr-FR" sz="2100" kern="1200"/>
            <a:t>enfant de plus de 6 ans</a:t>
          </a:r>
          <a:endParaRPr lang="en-US" sz="2100" kern="1200"/>
        </a:p>
      </dsp:txBody>
      <dsp:txXfrm>
        <a:off x="60572" y="4181044"/>
        <a:ext cx="4758584" cy="1119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74B0C-0629-D543-9198-F740F7998508}">
      <dsp:nvSpPr>
        <dsp:cNvPr id="0" name=""/>
        <dsp:cNvSpPr/>
      </dsp:nvSpPr>
      <dsp:spPr>
        <a:xfrm>
          <a:off x="0" y="60840"/>
          <a:ext cx="8229600" cy="63881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Thérapie comportementale</a:t>
          </a:r>
          <a:endParaRPr lang="en-US" sz="2800" kern="1200"/>
        </a:p>
      </dsp:txBody>
      <dsp:txXfrm>
        <a:off x="31185" y="92025"/>
        <a:ext cx="8167230" cy="576449"/>
      </dsp:txXfrm>
    </dsp:sp>
    <dsp:sp modelId="{F765692F-E047-F64F-B90D-00A607BF705C}">
      <dsp:nvSpPr>
        <dsp:cNvPr id="0" name=""/>
        <dsp:cNvSpPr/>
      </dsp:nvSpPr>
      <dsp:spPr>
        <a:xfrm>
          <a:off x="0" y="780300"/>
          <a:ext cx="8229600" cy="63881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Elles ne contribuent pas à l’arrêt du traitement</a:t>
          </a:r>
          <a:endParaRPr lang="en-US" sz="2800" kern="1200"/>
        </a:p>
      </dsp:txBody>
      <dsp:txXfrm>
        <a:off x="31185" y="811485"/>
        <a:ext cx="8167230" cy="576449"/>
      </dsp:txXfrm>
    </dsp:sp>
    <dsp:sp modelId="{B932F0F9-69A0-5F4D-B306-5A1F4B69DD10}">
      <dsp:nvSpPr>
        <dsp:cNvPr id="0" name=""/>
        <dsp:cNvSpPr/>
      </dsp:nvSpPr>
      <dsp:spPr>
        <a:xfrm>
          <a:off x="0" y="1499760"/>
          <a:ext cx="8229600" cy="63881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Psychothérapie individuelle</a:t>
          </a:r>
          <a:endParaRPr lang="en-US" sz="2800" kern="1200"/>
        </a:p>
      </dsp:txBody>
      <dsp:txXfrm>
        <a:off x="31185" y="1530945"/>
        <a:ext cx="8167230" cy="576449"/>
      </dsp:txXfrm>
    </dsp:sp>
    <dsp:sp modelId="{1689310C-7F75-604F-839C-268F9F75A18F}">
      <dsp:nvSpPr>
        <dsp:cNvPr id="0" name=""/>
        <dsp:cNvSpPr/>
      </dsp:nvSpPr>
      <dsp:spPr>
        <a:xfrm>
          <a:off x="0" y="2138580"/>
          <a:ext cx="82296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fr-FR" sz="2200" kern="1200"/>
            <a:t>Cognitive: peu de résultats</a:t>
          </a:r>
          <a:endParaRPr lang="en-US" sz="2200" kern="1200"/>
        </a:p>
        <a:p>
          <a:pPr marL="228600" lvl="1" indent="-228600" algn="l" defTabSz="977900">
            <a:lnSpc>
              <a:spcPct val="90000"/>
            </a:lnSpc>
            <a:spcBef>
              <a:spcPct val="0"/>
            </a:spcBef>
            <a:spcAft>
              <a:spcPct val="20000"/>
            </a:spcAft>
            <a:buChar char="•"/>
          </a:pPr>
          <a:r>
            <a:rPr lang="fr-FR" sz="2200" kern="1200"/>
            <a:t>Psychodynamique: en particulier si comorbidité anxieuse, dépressive. Permet à l’enfant d’être actif dans le soin</a:t>
          </a:r>
          <a:endParaRPr lang="en-US" sz="2200" kern="1200"/>
        </a:p>
      </dsp:txBody>
      <dsp:txXfrm>
        <a:off x="0" y="2138580"/>
        <a:ext cx="8229600" cy="1014300"/>
      </dsp:txXfrm>
    </dsp:sp>
    <dsp:sp modelId="{86A3D7B3-C638-A040-B00F-5E1E23240922}">
      <dsp:nvSpPr>
        <dsp:cNvPr id="0" name=""/>
        <dsp:cNvSpPr/>
      </dsp:nvSpPr>
      <dsp:spPr>
        <a:xfrm>
          <a:off x="0" y="3152880"/>
          <a:ext cx="8229600" cy="63881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Activités sportives et de loisirs</a:t>
          </a:r>
          <a:endParaRPr lang="en-US" sz="2800" kern="1200"/>
        </a:p>
      </dsp:txBody>
      <dsp:txXfrm>
        <a:off x="31185" y="3184065"/>
        <a:ext cx="8167230" cy="576449"/>
      </dsp:txXfrm>
    </dsp:sp>
    <dsp:sp modelId="{FDED2DB6-3ECD-6345-8DC5-98A83C5D672E}">
      <dsp:nvSpPr>
        <dsp:cNvPr id="0" name=""/>
        <dsp:cNvSpPr/>
      </dsp:nvSpPr>
      <dsp:spPr>
        <a:xfrm>
          <a:off x="0" y="3872340"/>
          <a:ext cx="8229600" cy="638819"/>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Aide instrumentale</a:t>
          </a:r>
          <a:endParaRPr lang="en-US" sz="2800" kern="1200"/>
        </a:p>
      </dsp:txBody>
      <dsp:txXfrm>
        <a:off x="31185" y="3903525"/>
        <a:ext cx="8167230" cy="5764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751AC2C-F813-806F-7B58-ABD501CDB97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cs typeface="+mn-cs"/>
              </a:defRPr>
            </a:lvl1pPr>
          </a:lstStyle>
          <a:p>
            <a:pPr>
              <a:defRPr/>
            </a:pPr>
            <a:endParaRPr lang="fr-FR"/>
          </a:p>
        </p:txBody>
      </p:sp>
      <p:sp>
        <p:nvSpPr>
          <p:cNvPr id="15363" name="Rectangle 3">
            <a:extLst>
              <a:ext uri="{FF2B5EF4-FFF2-40B4-BE49-F238E27FC236}">
                <a16:creationId xmlns:a16="http://schemas.microsoft.com/office/drawing/2014/main" id="{1AACEE08-96FB-4A24-6FA1-589B970C4860}"/>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ea typeface="+mn-ea"/>
                <a:cs typeface="+mn-cs"/>
              </a:defRPr>
            </a:lvl1pPr>
          </a:lstStyle>
          <a:p>
            <a:pPr>
              <a:defRPr/>
            </a:pPr>
            <a:endParaRPr lang="fr-FR"/>
          </a:p>
        </p:txBody>
      </p:sp>
      <p:sp>
        <p:nvSpPr>
          <p:cNvPr id="14340" name="Rectangle 4">
            <a:extLst>
              <a:ext uri="{FF2B5EF4-FFF2-40B4-BE49-F238E27FC236}">
                <a16:creationId xmlns:a16="http://schemas.microsoft.com/office/drawing/2014/main" id="{34A66F77-1550-6E71-D751-E3016DEF9A4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1A82D1B9-9FC4-9C95-1A5A-7F9092FB474F}"/>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15366" name="Rectangle 6">
            <a:extLst>
              <a:ext uri="{FF2B5EF4-FFF2-40B4-BE49-F238E27FC236}">
                <a16:creationId xmlns:a16="http://schemas.microsoft.com/office/drawing/2014/main" id="{AFC51165-BE24-3693-B53B-FF3AD857058A}"/>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cs typeface="+mn-cs"/>
              </a:defRPr>
            </a:lvl1pPr>
          </a:lstStyle>
          <a:p>
            <a:pPr>
              <a:defRPr/>
            </a:pPr>
            <a:endParaRPr lang="fr-FR"/>
          </a:p>
        </p:txBody>
      </p:sp>
      <p:sp>
        <p:nvSpPr>
          <p:cNvPr id="15367" name="Rectangle 7">
            <a:extLst>
              <a:ext uri="{FF2B5EF4-FFF2-40B4-BE49-F238E27FC236}">
                <a16:creationId xmlns:a16="http://schemas.microsoft.com/office/drawing/2014/main" id="{A04E2961-34F7-4688-37EF-12E87B324297}"/>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9377D2E-43DF-3347-B223-66FD1B02488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C9205DB1-7D8F-D487-079E-C0DDA26AA9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pPr>
            <a:fld id="{7E94C6D2-3FD5-F246-91BC-6AA6C57173E8}" type="slidenum">
              <a:rPr lang="fr-FR" altLang="fr-FR" smtClean="0"/>
              <a:pPr fontAlgn="base">
                <a:spcBef>
                  <a:spcPct val="0"/>
                </a:spcBef>
                <a:spcAft>
                  <a:spcPct val="0"/>
                </a:spcAft>
              </a:pPr>
              <a:t>20</a:t>
            </a:fld>
            <a:endParaRPr lang="fr-FR" altLang="fr-FR"/>
          </a:p>
        </p:txBody>
      </p:sp>
      <p:sp>
        <p:nvSpPr>
          <p:cNvPr id="34818" name="Rectangle 2">
            <a:extLst>
              <a:ext uri="{FF2B5EF4-FFF2-40B4-BE49-F238E27FC236}">
                <a16:creationId xmlns:a16="http://schemas.microsoft.com/office/drawing/2014/main" id="{A4276F4C-C341-02BF-6B6E-F5F49BABFBB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1F4C232-77CE-7F27-A734-517E00A30B94}"/>
              </a:ext>
            </a:extLst>
          </p:cNvPr>
          <p:cNvSpPr>
            <a:spLocks noGrp="1" noChangeArrowheads="1"/>
          </p:cNvSpPr>
          <p:nvPr>
            <p:ph type="body" idx="1"/>
          </p:nvPr>
        </p:nvSpPr>
        <p:spPr>
          <a:xfrm>
            <a:off x="685800" y="4343400"/>
            <a:ext cx="5486400" cy="4114800"/>
          </a:xfrm>
        </p:spPr>
        <p:txBody>
          <a:bodyPr/>
          <a:lstStyle/>
          <a:p>
            <a:pPr eaLnBrk="1" hangingPunct="1">
              <a:defRPr/>
            </a:pPr>
            <a:endParaRPr lang="fr-FR">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BA42F92C-E3C7-AAE2-97C2-D68299F41CF3}"/>
              </a:ext>
            </a:extLst>
          </p:cNvPr>
          <p:cNvGrpSpPr>
            <a:grpSpLocks/>
          </p:cNvGrpSpPr>
          <p:nvPr/>
        </p:nvGrpSpPr>
        <p:grpSpPr bwMode="auto">
          <a:xfrm>
            <a:off x="565150" y="744538"/>
            <a:ext cx="8005763" cy="5349875"/>
            <a:chOff x="564643" y="744469"/>
            <a:chExt cx="8005589" cy="5349671"/>
          </a:xfrm>
        </p:grpSpPr>
        <p:sp>
          <p:nvSpPr>
            <p:cNvPr id="5" name="Freeform 6">
              <a:extLst>
                <a:ext uri="{FF2B5EF4-FFF2-40B4-BE49-F238E27FC236}">
                  <a16:creationId xmlns:a16="http://schemas.microsoft.com/office/drawing/2014/main" id="{098AB9BC-D7EE-8755-D976-3509CA987C68}"/>
                </a:ext>
              </a:extLst>
            </p:cNvPr>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 name="Freeform 6">
              <a:extLst>
                <a:ext uri="{FF2B5EF4-FFF2-40B4-BE49-F238E27FC236}">
                  <a16:creationId xmlns:a16="http://schemas.microsoft.com/office/drawing/2014/main" id="{079B5D74-E3BA-5F70-F9A4-8B34D2194310}"/>
                </a:ext>
              </a:extLst>
            </p:cNvPr>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14841702 w 10001"/>
                <a:gd name="T7" fmla="*/ 2147483646 h 10000"/>
                <a:gd name="T8" fmla="*/ 14841702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7" name="Date Placeholder 3">
            <a:extLst>
              <a:ext uri="{FF2B5EF4-FFF2-40B4-BE49-F238E27FC236}">
                <a16:creationId xmlns:a16="http://schemas.microsoft.com/office/drawing/2014/main" id="{4BF683C0-52A5-D00D-1712-9787260025C0}"/>
              </a:ext>
            </a:extLst>
          </p:cNvPr>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endParaRPr lang="fr-FR"/>
          </a:p>
        </p:txBody>
      </p:sp>
      <p:sp>
        <p:nvSpPr>
          <p:cNvPr id="8" name="Footer Placeholder 4">
            <a:extLst>
              <a:ext uri="{FF2B5EF4-FFF2-40B4-BE49-F238E27FC236}">
                <a16:creationId xmlns:a16="http://schemas.microsoft.com/office/drawing/2014/main" id="{E32662B9-0D21-9575-85CF-A22F7C53ED0B}"/>
              </a:ext>
            </a:extLst>
          </p:cNvPr>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r>
              <a:rPr lang="fr-FR"/>
              <a:t>DIU psychopatho mars 2012</a:t>
            </a:r>
          </a:p>
        </p:txBody>
      </p:sp>
      <p:sp>
        <p:nvSpPr>
          <p:cNvPr id="9" name="Slide Number Placeholder 5">
            <a:extLst>
              <a:ext uri="{FF2B5EF4-FFF2-40B4-BE49-F238E27FC236}">
                <a16:creationId xmlns:a16="http://schemas.microsoft.com/office/drawing/2014/main" id="{884A9D40-5610-6558-C3AF-BE0E48C7E139}"/>
              </a:ext>
            </a:extLst>
          </p:cNvPr>
          <p:cNvSpPr>
            <a:spLocks noGrp="1"/>
          </p:cNvSpPr>
          <p:nvPr>
            <p:ph type="sldNum" sz="quarter" idx="12"/>
          </p:nvPr>
        </p:nvSpPr>
        <p:spPr>
          <a:xfrm>
            <a:off x="7372350" y="6453188"/>
            <a:ext cx="1198563" cy="404812"/>
          </a:xfrm>
        </p:spPr>
        <p:txBody>
          <a:bodyPr/>
          <a:lstStyle>
            <a:lvl1pPr>
              <a:defRPr/>
            </a:lvl1pPr>
          </a:lstStyle>
          <a:p>
            <a:pPr>
              <a:defRPr/>
            </a:pPr>
            <a:fld id="{B733CFDD-31C0-624C-8C13-2C2BF9D26A47}" type="slidenum">
              <a:rPr lang="en-US" altLang="fr-FR"/>
              <a:pPr>
                <a:defRPr/>
              </a:pPr>
              <a:t>‹N°›</a:t>
            </a:fld>
            <a:endParaRPr lang="en-US" altLang="fr-FR"/>
          </a:p>
        </p:txBody>
      </p:sp>
    </p:spTree>
    <p:extLst>
      <p:ext uri="{BB962C8B-B14F-4D97-AF65-F5344CB8AC3E}">
        <p14:creationId xmlns:p14="http://schemas.microsoft.com/office/powerpoint/2010/main" val="321368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a:extLst>
              <a:ext uri="{FF2B5EF4-FFF2-40B4-BE49-F238E27FC236}">
                <a16:creationId xmlns:a16="http://schemas.microsoft.com/office/drawing/2014/main" id="{4877030F-D170-551B-DBAF-C3E5856DEE7B}"/>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19676F36-D50D-4391-AE8A-6201545779AE}"/>
              </a:ext>
            </a:extLst>
          </p:cNvPr>
          <p:cNvSpPr>
            <a:spLocks noGrp="1"/>
          </p:cNvSpPr>
          <p:nvPr>
            <p:ph type="ftr" sz="quarter" idx="11"/>
          </p:nvPr>
        </p:nvSpPr>
        <p:spPr/>
        <p:txBody>
          <a:bodyPr/>
          <a:lstStyle>
            <a:lvl1pPr>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ACA0FE96-F290-B7FD-73EC-E2D3D817A0BE}"/>
              </a:ext>
            </a:extLst>
          </p:cNvPr>
          <p:cNvSpPr>
            <a:spLocks noGrp="1"/>
          </p:cNvSpPr>
          <p:nvPr>
            <p:ph type="sldNum" sz="quarter" idx="12"/>
          </p:nvPr>
        </p:nvSpPr>
        <p:spPr/>
        <p:txBody>
          <a:bodyPr/>
          <a:lstStyle>
            <a:lvl1pPr>
              <a:defRPr/>
            </a:lvl1pPr>
          </a:lstStyle>
          <a:p>
            <a:pPr>
              <a:defRPr/>
            </a:pPr>
            <a:fld id="{72E875E2-0FF2-E244-AA03-33185596C513}" type="slidenum">
              <a:rPr lang="fr-FR" altLang="fr-FR"/>
              <a:pPr>
                <a:defRPr/>
              </a:pPr>
              <a:t>‹N°›</a:t>
            </a:fld>
            <a:endParaRPr lang="fr-FR" altLang="fr-FR"/>
          </a:p>
        </p:txBody>
      </p:sp>
    </p:spTree>
    <p:extLst>
      <p:ext uri="{BB962C8B-B14F-4D97-AF65-F5344CB8AC3E}">
        <p14:creationId xmlns:p14="http://schemas.microsoft.com/office/powerpoint/2010/main" val="40783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a:extLst>
              <a:ext uri="{FF2B5EF4-FFF2-40B4-BE49-F238E27FC236}">
                <a16:creationId xmlns:a16="http://schemas.microsoft.com/office/drawing/2014/main" id="{8078510B-DC7A-B1B3-FF8F-00366CA7530A}"/>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35BE6ED7-EF3F-2FC1-7CFD-531E267271AE}"/>
              </a:ext>
            </a:extLst>
          </p:cNvPr>
          <p:cNvSpPr>
            <a:spLocks noGrp="1"/>
          </p:cNvSpPr>
          <p:nvPr>
            <p:ph type="ftr" sz="quarter" idx="11"/>
          </p:nvPr>
        </p:nvSpPr>
        <p:spPr/>
        <p:txBody>
          <a:bodyPr/>
          <a:lstStyle>
            <a:lvl1pPr>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E0C01637-22D7-E927-1050-21225CBF4732}"/>
              </a:ext>
            </a:extLst>
          </p:cNvPr>
          <p:cNvSpPr>
            <a:spLocks noGrp="1"/>
          </p:cNvSpPr>
          <p:nvPr>
            <p:ph type="sldNum" sz="quarter" idx="12"/>
          </p:nvPr>
        </p:nvSpPr>
        <p:spPr/>
        <p:txBody>
          <a:bodyPr/>
          <a:lstStyle>
            <a:lvl1pPr>
              <a:defRPr/>
            </a:lvl1pPr>
          </a:lstStyle>
          <a:p>
            <a:pPr>
              <a:defRPr/>
            </a:pPr>
            <a:fld id="{954C81C6-2AA3-2041-B9B1-364B9F77D042}" type="slidenum">
              <a:rPr lang="fr-FR" altLang="fr-FR"/>
              <a:pPr>
                <a:defRPr/>
              </a:pPr>
              <a:t>‹N°›</a:t>
            </a:fld>
            <a:endParaRPr lang="fr-FR" altLang="fr-FR"/>
          </a:p>
        </p:txBody>
      </p:sp>
    </p:spTree>
    <p:extLst>
      <p:ext uri="{BB962C8B-B14F-4D97-AF65-F5344CB8AC3E}">
        <p14:creationId xmlns:p14="http://schemas.microsoft.com/office/powerpoint/2010/main" val="382812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a:extLst>
              <a:ext uri="{FF2B5EF4-FFF2-40B4-BE49-F238E27FC236}">
                <a16:creationId xmlns:a16="http://schemas.microsoft.com/office/drawing/2014/main" id="{6F4B2C5A-7449-D2D8-3F39-D2431FBD59AD}"/>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119A976C-217B-5232-2935-650558991971}"/>
              </a:ext>
            </a:extLst>
          </p:cNvPr>
          <p:cNvSpPr>
            <a:spLocks noGrp="1"/>
          </p:cNvSpPr>
          <p:nvPr>
            <p:ph type="ftr" sz="quarter" idx="11"/>
          </p:nvPr>
        </p:nvSpPr>
        <p:spPr/>
        <p:txBody>
          <a:bodyPr/>
          <a:lstStyle>
            <a:lvl1pPr>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38B4EA2E-C0A5-48F5-D5A5-E0787481B64B}"/>
              </a:ext>
            </a:extLst>
          </p:cNvPr>
          <p:cNvSpPr>
            <a:spLocks noGrp="1"/>
          </p:cNvSpPr>
          <p:nvPr>
            <p:ph type="sldNum" sz="quarter" idx="12"/>
          </p:nvPr>
        </p:nvSpPr>
        <p:spPr/>
        <p:txBody>
          <a:bodyPr/>
          <a:lstStyle>
            <a:lvl1pPr>
              <a:defRPr/>
            </a:lvl1pPr>
          </a:lstStyle>
          <a:p>
            <a:pPr>
              <a:defRPr/>
            </a:pPr>
            <a:fld id="{DFF44CBA-F987-0C42-8C37-FEFDAB9CD523}" type="slidenum">
              <a:rPr lang="fr-FR" altLang="fr-FR"/>
              <a:pPr>
                <a:defRPr/>
              </a:pPr>
              <a:t>‹N°›</a:t>
            </a:fld>
            <a:endParaRPr lang="fr-FR" altLang="fr-FR"/>
          </a:p>
        </p:txBody>
      </p:sp>
    </p:spTree>
    <p:extLst>
      <p:ext uri="{BB962C8B-B14F-4D97-AF65-F5344CB8AC3E}">
        <p14:creationId xmlns:p14="http://schemas.microsoft.com/office/powerpoint/2010/main" val="343325780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852E752C-7659-5EE0-AD27-A1EA0708606C}"/>
              </a:ext>
            </a:extLst>
          </p:cNvPr>
          <p:cNvSpPr>
            <a:spLocks/>
          </p:cNvSpPr>
          <p:nvPr/>
        </p:nvSpPr>
        <p:spPr bwMode="auto">
          <a:xfrm>
            <a:off x="6113463" y="1685925"/>
            <a:ext cx="245745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 name="Freeform 7" title="Crop Mark">
            <a:extLst>
              <a:ext uri="{FF2B5EF4-FFF2-40B4-BE49-F238E27FC236}">
                <a16:creationId xmlns:a16="http://schemas.microsoft.com/office/drawing/2014/main" id="{4C4D2675-1CDE-B99C-E963-0DF01814879A}"/>
              </a:ext>
            </a:extLst>
          </p:cNvPr>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6" name="Date Placeholder 3">
            <a:extLst>
              <a:ext uri="{FF2B5EF4-FFF2-40B4-BE49-F238E27FC236}">
                <a16:creationId xmlns:a16="http://schemas.microsoft.com/office/drawing/2014/main" id="{057D5D7F-65D5-AC98-7ADD-7B01C25043C7}"/>
              </a:ext>
            </a:extLst>
          </p:cNvPr>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endParaRPr lang="fr-FR"/>
          </a:p>
        </p:txBody>
      </p:sp>
      <p:sp>
        <p:nvSpPr>
          <p:cNvPr id="7" name="Footer Placeholder 4">
            <a:extLst>
              <a:ext uri="{FF2B5EF4-FFF2-40B4-BE49-F238E27FC236}">
                <a16:creationId xmlns:a16="http://schemas.microsoft.com/office/drawing/2014/main" id="{21B163C4-58C8-1B92-BDBF-48190E666E08}"/>
              </a:ext>
            </a:extLst>
          </p:cNvPr>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r>
              <a:rPr lang="fr-FR"/>
              <a:t>DIU psychopatho mars 2012</a:t>
            </a:r>
          </a:p>
        </p:txBody>
      </p:sp>
      <p:sp>
        <p:nvSpPr>
          <p:cNvPr id="8" name="Slide Number Placeholder 5">
            <a:extLst>
              <a:ext uri="{FF2B5EF4-FFF2-40B4-BE49-F238E27FC236}">
                <a16:creationId xmlns:a16="http://schemas.microsoft.com/office/drawing/2014/main" id="{A0B9769D-FD61-6061-AEE6-C4F43E9AD78F}"/>
              </a:ext>
            </a:extLst>
          </p:cNvPr>
          <p:cNvSpPr>
            <a:spLocks noGrp="1"/>
          </p:cNvSpPr>
          <p:nvPr>
            <p:ph type="sldNum" sz="quarter" idx="12"/>
          </p:nvPr>
        </p:nvSpPr>
        <p:spPr>
          <a:xfrm>
            <a:off x="7372350" y="6453188"/>
            <a:ext cx="1198563" cy="404812"/>
          </a:xfrm>
        </p:spPr>
        <p:txBody>
          <a:bodyPr/>
          <a:lstStyle>
            <a:lvl1pPr>
              <a:defRPr/>
            </a:lvl1pPr>
          </a:lstStyle>
          <a:p>
            <a:pPr>
              <a:defRPr/>
            </a:pPr>
            <a:fld id="{02A33A77-C518-0B4D-B24A-EEF02DC348B2}" type="slidenum">
              <a:rPr lang="fr-FR" altLang="fr-FR"/>
              <a:pPr>
                <a:defRPr/>
              </a:pPr>
              <a:t>‹N°›</a:t>
            </a:fld>
            <a:endParaRPr lang="fr-FR" altLang="fr-FR"/>
          </a:p>
        </p:txBody>
      </p:sp>
    </p:spTree>
    <p:extLst>
      <p:ext uri="{BB962C8B-B14F-4D97-AF65-F5344CB8AC3E}">
        <p14:creationId xmlns:p14="http://schemas.microsoft.com/office/powerpoint/2010/main" val="2630386675"/>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3">
            <a:extLst>
              <a:ext uri="{FF2B5EF4-FFF2-40B4-BE49-F238E27FC236}">
                <a16:creationId xmlns:a16="http://schemas.microsoft.com/office/drawing/2014/main" id="{B5251987-B7A9-EF56-2BE7-67D7D4205888}"/>
              </a:ext>
            </a:extLst>
          </p:cNvPr>
          <p:cNvSpPr>
            <a:spLocks noGrp="1"/>
          </p:cNvSpPr>
          <p:nvPr>
            <p:ph type="dt" sz="half" idx="10"/>
          </p:nvPr>
        </p:nvSpPr>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B0759034-346E-D783-624C-0F8F62304956}"/>
              </a:ext>
            </a:extLst>
          </p:cNvPr>
          <p:cNvSpPr>
            <a:spLocks noGrp="1"/>
          </p:cNvSpPr>
          <p:nvPr>
            <p:ph type="ftr" sz="quarter" idx="11"/>
          </p:nvPr>
        </p:nvSpPr>
        <p:spPr/>
        <p:txBody>
          <a:bodyPr/>
          <a:lstStyle>
            <a:lvl1pPr>
              <a:defRPr/>
            </a:lvl1pPr>
          </a:lstStyle>
          <a:p>
            <a:pPr>
              <a:defRPr/>
            </a:pPr>
            <a:r>
              <a:rPr lang="fr-FR"/>
              <a:t>DIU psychopatho mars 2012</a:t>
            </a:r>
          </a:p>
        </p:txBody>
      </p:sp>
      <p:sp>
        <p:nvSpPr>
          <p:cNvPr id="7" name="Slide Number Placeholder 5">
            <a:extLst>
              <a:ext uri="{FF2B5EF4-FFF2-40B4-BE49-F238E27FC236}">
                <a16:creationId xmlns:a16="http://schemas.microsoft.com/office/drawing/2014/main" id="{9FE37FFF-03AB-DD36-E4B0-F5B9935A9D44}"/>
              </a:ext>
            </a:extLst>
          </p:cNvPr>
          <p:cNvSpPr>
            <a:spLocks noGrp="1"/>
          </p:cNvSpPr>
          <p:nvPr>
            <p:ph type="sldNum" sz="quarter" idx="12"/>
          </p:nvPr>
        </p:nvSpPr>
        <p:spPr/>
        <p:txBody>
          <a:bodyPr/>
          <a:lstStyle>
            <a:lvl1pPr>
              <a:defRPr/>
            </a:lvl1pPr>
          </a:lstStyle>
          <a:p>
            <a:pPr>
              <a:defRPr/>
            </a:pPr>
            <a:fld id="{CDFE3CA7-1845-6246-9C73-0927D2C342B3}" type="slidenum">
              <a:rPr lang="fr-FR" altLang="fr-FR"/>
              <a:pPr>
                <a:defRPr/>
              </a:pPr>
              <a:t>‹N°›</a:t>
            </a:fld>
            <a:endParaRPr lang="fr-FR" altLang="fr-FR"/>
          </a:p>
        </p:txBody>
      </p:sp>
    </p:spTree>
    <p:extLst>
      <p:ext uri="{BB962C8B-B14F-4D97-AF65-F5344CB8AC3E}">
        <p14:creationId xmlns:p14="http://schemas.microsoft.com/office/powerpoint/2010/main" val="163116882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3">
            <a:extLst>
              <a:ext uri="{FF2B5EF4-FFF2-40B4-BE49-F238E27FC236}">
                <a16:creationId xmlns:a16="http://schemas.microsoft.com/office/drawing/2014/main" id="{08FC2A43-4F2B-E115-CDB5-56D0CE143E31}"/>
              </a:ext>
            </a:extLst>
          </p:cNvPr>
          <p:cNvSpPr>
            <a:spLocks noGrp="1"/>
          </p:cNvSpPr>
          <p:nvPr>
            <p:ph type="dt" sz="half" idx="10"/>
          </p:nvPr>
        </p:nvSpPr>
        <p:spPr/>
        <p:txBody>
          <a:bodyPr/>
          <a:lstStyle>
            <a:lvl1pPr>
              <a:defRPr/>
            </a:lvl1pPr>
          </a:lstStyle>
          <a:p>
            <a:pPr>
              <a:defRPr/>
            </a:pPr>
            <a:endParaRPr lang="fr-FR"/>
          </a:p>
        </p:txBody>
      </p:sp>
      <p:sp>
        <p:nvSpPr>
          <p:cNvPr id="8" name="Footer Placeholder 4">
            <a:extLst>
              <a:ext uri="{FF2B5EF4-FFF2-40B4-BE49-F238E27FC236}">
                <a16:creationId xmlns:a16="http://schemas.microsoft.com/office/drawing/2014/main" id="{22654712-759D-A36D-00A0-FE939D6EED89}"/>
              </a:ext>
            </a:extLst>
          </p:cNvPr>
          <p:cNvSpPr>
            <a:spLocks noGrp="1"/>
          </p:cNvSpPr>
          <p:nvPr>
            <p:ph type="ftr" sz="quarter" idx="11"/>
          </p:nvPr>
        </p:nvSpPr>
        <p:spPr/>
        <p:txBody>
          <a:bodyPr/>
          <a:lstStyle>
            <a:lvl1pPr>
              <a:defRPr/>
            </a:lvl1pPr>
          </a:lstStyle>
          <a:p>
            <a:pPr>
              <a:defRPr/>
            </a:pPr>
            <a:r>
              <a:rPr lang="fr-FR"/>
              <a:t>DIU psychopatho mars 2012</a:t>
            </a:r>
          </a:p>
        </p:txBody>
      </p:sp>
      <p:sp>
        <p:nvSpPr>
          <p:cNvPr id="9" name="Slide Number Placeholder 5">
            <a:extLst>
              <a:ext uri="{FF2B5EF4-FFF2-40B4-BE49-F238E27FC236}">
                <a16:creationId xmlns:a16="http://schemas.microsoft.com/office/drawing/2014/main" id="{56BA0B25-A29A-16E4-3AF4-30E84C825DAB}"/>
              </a:ext>
            </a:extLst>
          </p:cNvPr>
          <p:cNvSpPr>
            <a:spLocks noGrp="1"/>
          </p:cNvSpPr>
          <p:nvPr>
            <p:ph type="sldNum" sz="quarter" idx="12"/>
          </p:nvPr>
        </p:nvSpPr>
        <p:spPr/>
        <p:txBody>
          <a:bodyPr/>
          <a:lstStyle>
            <a:lvl1pPr>
              <a:defRPr/>
            </a:lvl1pPr>
          </a:lstStyle>
          <a:p>
            <a:pPr>
              <a:defRPr/>
            </a:pPr>
            <a:fld id="{C40E23E5-EC8B-1348-BCD5-2E584AA762B3}" type="slidenum">
              <a:rPr lang="fr-FR" altLang="fr-FR"/>
              <a:pPr>
                <a:defRPr/>
              </a:pPr>
              <a:t>‹N°›</a:t>
            </a:fld>
            <a:endParaRPr lang="fr-FR" altLang="fr-FR"/>
          </a:p>
        </p:txBody>
      </p:sp>
    </p:spTree>
    <p:extLst>
      <p:ext uri="{BB962C8B-B14F-4D97-AF65-F5344CB8AC3E}">
        <p14:creationId xmlns:p14="http://schemas.microsoft.com/office/powerpoint/2010/main" val="332574534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BB8A4018-445C-07D5-27B9-38F0646D0CF1}"/>
              </a:ext>
            </a:extLst>
          </p:cNvPr>
          <p:cNvSpPr>
            <a:spLocks noGrp="1"/>
          </p:cNvSpPr>
          <p:nvPr>
            <p:ph type="dt" sz="half" idx="10"/>
          </p:nvPr>
        </p:nvSpPr>
        <p:spPr/>
        <p:txBody>
          <a:bodyPr/>
          <a:lstStyle>
            <a:lvl1pPr>
              <a:defRPr/>
            </a:lvl1pPr>
          </a:lstStyle>
          <a:p>
            <a:pPr>
              <a:defRPr/>
            </a:pPr>
            <a:endParaRPr lang="fr-FR"/>
          </a:p>
        </p:txBody>
      </p:sp>
      <p:sp>
        <p:nvSpPr>
          <p:cNvPr id="4" name="Footer Placeholder 4">
            <a:extLst>
              <a:ext uri="{FF2B5EF4-FFF2-40B4-BE49-F238E27FC236}">
                <a16:creationId xmlns:a16="http://schemas.microsoft.com/office/drawing/2014/main" id="{CBA0114D-6782-2F4F-588E-61A912CE1A24}"/>
              </a:ext>
            </a:extLst>
          </p:cNvPr>
          <p:cNvSpPr>
            <a:spLocks noGrp="1"/>
          </p:cNvSpPr>
          <p:nvPr>
            <p:ph type="ftr" sz="quarter" idx="11"/>
          </p:nvPr>
        </p:nvSpPr>
        <p:spPr/>
        <p:txBody>
          <a:bodyPr/>
          <a:lstStyle>
            <a:lvl1pPr>
              <a:defRPr/>
            </a:lvl1pPr>
          </a:lstStyle>
          <a:p>
            <a:pPr>
              <a:defRPr/>
            </a:pPr>
            <a:r>
              <a:rPr lang="fr-FR"/>
              <a:t>DIU psychopatho mars 2012</a:t>
            </a:r>
          </a:p>
        </p:txBody>
      </p:sp>
      <p:sp>
        <p:nvSpPr>
          <p:cNvPr id="5" name="Slide Number Placeholder 5">
            <a:extLst>
              <a:ext uri="{FF2B5EF4-FFF2-40B4-BE49-F238E27FC236}">
                <a16:creationId xmlns:a16="http://schemas.microsoft.com/office/drawing/2014/main" id="{64B9F6CD-A082-97BD-90BE-0BBEB994D4AB}"/>
              </a:ext>
            </a:extLst>
          </p:cNvPr>
          <p:cNvSpPr>
            <a:spLocks noGrp="1"/>
          </p:cNvSpPr>
          <p:nvPr>
            <p:ph type="sldNum" sz="quarter" idx="12"/>
          </p:nvPr>
        </p:nvSpPr>
        <p:spPr/>
        <p:txBody>
          <a:bodyPr/>
          <a:lstStyle>
            <a:lvl1pPr>
              <a:defRPr/>
            </a:lvl1pPr>
          </a:lstStyle>
          <a:p>
            <a:pPr>
              <a:defRPr/>
            </a:pPr>
            <a:fld id="{7B324FCC-C308-674F-AC97-596A5D5A06B0}" type="slidenum">
              <a:rPr lang="fr-FR" altLang="fr-FR"/>
              <a:pPr>
                <a:defRPr/>
              </a:pPr>
              <a:t>‹N°›</a:t>
            </a:fld>
            <a:endParaRPr lang="fr-FR" altLang="fr-FR"/>
          </a:p>
        </p:txBody>
      </p:sp>
    </p:spTree>
    <p:extLst>
      <p:ext uri="{BB962C8B-B14F-4D97-AF65-F5344CB8AC3E}">
        <p14:creationId xmlns:p14="http://schemas.microsoft.com/office/powerpoint/2010/main" val="161423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390A35-1AA3-2375-B1AA-244A56E1FFF2}"/>
              </a:ext>
            </a:extLst>
          </p:cNvPr>
          <p:cNvSpPr>
            <a:spLocks noGrp="1"/>
          </p:cNvSpPr>
          <p:nvPr>
            <p:ph type="dt" sz="half" idx="10"/>
          </p:nvPr>
        </p:nvSpPr>
        <p:spPr/>
        <p:txBody>
          <a:bodyPr/>
          <a:lstStyle>
            <a:lvl1pPr>
              <a:defRPr/>
            </a:lvl1pPr>
          </a:lstStyle>
          <a:p>
            <a:pPr>
              <a:defRPr/>
            </a:pPr>
            <a:endParaRPr lang="fr-FR"/>
          </a:p>
        </p:txBody>
      </p:sp>
      <p:sp>
        <p:nvSpPr>
          <p:cNvPr id="3" name="Footer Placeholder 4">
            <a:extLst>
              <a:ext uri="{FF2B5EF4-FFF2-40B4-BE49-F238E27FC236}">
                <a16:creationId xmlns:a16="http://schemas.microsoft.com/office/drawing/2014/main" id="{F5864B6A-3B3C-18A2-7ED9-2B6211260DCE}"/>
              </a:ext>
            </a:extLst>
          </p:cNvPr>
          <p:cNvSpPr>
            <a:spLocks noGrp="1"/>
          </p:cNvSpPr>
          <p:nvPr>
            <p:ph type="ftr" sz="quarter" idx="11"/>
          </p:nvPr>
        </p:nvSpPr>
        <p:spPr/>
        <p:txBody>
          <a:bodyPr/>
          <a:lstStyle>
            <a:lvl1pPr>
              <a:defRPr/>
            </a:lvl1pPr>
          </a:lstStyle>
          <a:p>
            <a:pPr>
              <a:defRPr/>
            </a:pPr>
            <a:r>
              <a:rPr lang="fr-FR"/>
              <a:t>DIU psychopatho mars 2012</a:t>
            </a:r>
          </a:p>
        </p:txBody>
      </p:sp>
      <p:sp>
        <p:nvSpPr>
          <p:cNvPr id="4" name="Slide Number Placeholder 5">
            <a:extLst>
              <a:ext uri="{FF2B5EF4-FFF2-40B4-BE49-F238E27FC236}">
                <a16:creationId xmlns:a16="http://schemas.microsoft.com/office/drawing/2014/main" id="{71CF48B0-0846-679D-8607-5659B857C5CE}"/>
              </a:ext>
            </a:extLst>
          </p:cNvPr>
          <p:cNvSpPr>
            <a:spLocks noGrp="1"/>
          </p:cNvSpPr>
          <p:nvPr>
            <p:ph type="sldNum" sz="quarter" idx="12"/>
          </p:nvPr>
        </p:nvSpPr>
        <p:spPr/>
        <p:txBody>
          <a:bodyPr/>
          <a:lstStyle>
            <a:lvl1pPr>
              <a:defRPr/>
            </a:lvl1pPr>
          </a:lstStyle>
          <a:p>
            <a:pPr>
              <a:defRPr/>
            </a:pPr>
            <a:fld id="{8312DA57-3AE4-2446-9F64-DF50F7C162A9}" type="slidenum">
              <a:rPr lang="fr-FR" altLang="fr-FR"/>
              <a:pPr>
                <a:defRPr/>
              </a:pPr>
              <a:t>‹N°›</a:t>
            </a:fld>
            <a:endParaRPr lang="fr-FR" altLang="fr-FR"/>
          </a:p>
        </p:txBody>
      </p:sp>
    </p:spTree>
    <p:extLst>
      <p:ext uri="{BB962C8B-B14F-4D97-AF65-F5344CB8AC3E}">
        <p14:creationId xmlns:p14="http://schemas.microsoft.com/office/powerpoint/2010/main" val="15895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2B071710-A600-45F8-242D-0CB1EEB6FEC0}"/>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A46CB08-574E-C89A-F05A-318D18E6DDA7}"/>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39A21C68-80D0-F6B3-5E66-2254D2AEB842}"/>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8" name="Date Placeholder 4">
            <a:extLst>
              <a:ext uri="{FF2B5EF4-FFF2-40B4-BE49-F238E27FC236}">
                <a16:creationId xmlns:a16="http://schemas.microsoft.com/office/drawing/2014/main" id="{509B4D22-CF6C-E3DF-1ACD-3FC614BB0C81}"/>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endParaRPr lang="fr-FR"/>
          </a:p>
        </p:txBody>
      </p:sp>
      <p:sp>
        <p:nvSpPr>
          <p:cNvPr id="9" name="Footer Placeholder 5">
            <a:extLst>
              <a:ext uri="{FF2B5EF4-FFF2-40B4-BE49-F238E27FC236}">
                <a16:creationId xmlns:a16="http://schemas.microsoft.com/office/drawing/2014/main" id="{4DC61804-60BB-BB69-2098-E3D1EE47B54A}"/>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r>
              <a:rPr lang="fr-FR"/>
              <a:t>DIU psychopatho mars 2012</a:t>
            </a:r>
          </a:p>
        </p:txBody>
      </p:sp>
      <p:sp>
        <p:nvSpPr>
          <p:cNvPr id="10" name="Slide Number Placeholder 6">
            <a:extLst>
              <a:ext uri="{FF2B5EF4-FFF2-40B4-BE49-F238E27FC236}">
                <a16:creationId xmlns:a16="http://schemas.microsoft.com/office/drawing/2014/main" id="{DAD1D387-C39D-384F-56BC-35D859AA14FC}"/>
              </a:ext>
            </a:extLst>
          </p:cNvPr>
          <p:cNvSpPr>
            <a:spLocks noGrp="1"/>
          </p:cNvSpPr>
          <p:nvPr>
            <p:ph type="sldNum" sz="quarter" idx="12"/>
          </p:nvPr>
        </p:nvSpPr>
        <p:spPr>
          <a:xfrm>
            <a:off x="7412038" y="6453188"/>
            <a:ext cx="1196975" cy="404812"/>
          </a:xfrm>
        </p:spPr>
        <p:txBody>
          <a:bodyPr/>
          <a:lstStyle>
            <a:lvl1pPr>
              <a:defRPr/>
            </a:lvl1pPr>
          </a:lstStyle>
          <a:p>
            <a:pPr>
              <a:defRPr/>
            </a:pPr>
            <a:fld id="{0AD5A0F9-642B-D042-82AE-4FFCFC2A7EB4}" type="slidenum">
              <a:rPr lang="fr-FR" altLang="fr-FR"/>
              <a:pPr>
                <a:defRPr/>
              </a:pPr>
              <a:t>‹N°›</a:t>
            </a:fld>
            <a:endParaRPr lang="fr-FR" altLang="fr-FR"/>
          </a:p>
        </p:txBody>
      </p:sp>
    </p:spTree>
    <p:extLst>
      <p:ext uri="{BB962C8B-B14F-4D97-AF65-F5344CB8AC3E}">
        <p14:creationId xmlns:p14="http://schemas.microsoft.com/office/powerpoint/2010/main" val="322854522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9904DF55-8E9E-8937-5C46-9E6E06AA4717}"/>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C3D08E0-EF5F-DC25-DD8F-53C2DC519B20}"/>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8F8EE3CE-31A9-385B-CE93-3B74F057C37A}"/>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8" name="Date Placeholder 4">
            <a:extLst>
              <a:ext uri="{FF2B5EF4-FFF2-40B4-BE49-F238E27FC236}">
                <a16:creationId xmlns:a16="http://schemas.microsoft.com/office/drawing/2014/main" id="{AD28D1EF-401F-B82E-19AD-35F293FEEFB1}"/>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endParaRPr lang="fr-FR"/>
          </a:p>
        </p:txBody>
      </p:sp>
      <p:sp>
        <p:nvSpPr>
          <p:cNvPr id="9" name="Footer Placeholder 5">
            <a:extLst>
              <a:ext uri="{FF2B5EF4-FFF2-40B4-BE49-F238E27FC236}">
                <a16:creationId xmlns:a16="http://schemas.microsoft.com/office/drawing/2014/main" id="{0048C490-51A1-CBE1-0948-30F063287135}"/>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r>
              <a:rPr lang="fr-FR"/>
              <a:t>DIU psychopatho mars 2012</a:t>
            </a:r>
          </a:p>
        </p:txBody>
      </p:sp>
      <p:sp>
        <p:nvSpPr>
          <p:cNvPr id="10" name="Slide Number Placeholder 6">
            <a:extLst>
              <a:ext uri="{FF2B5EF4-FFF2-40B4-BE49-F238E27FC236}">
                <a16:creationId xmlns:a16="http://schemas.microsoft.com/office/drawing/2014/main" id="{4BA64DAD-C7A4-C077-611F-B434E5DA6568}"/>
              </a:ext>
            </a:extLst>
          </p:cNvPr>
          <p:cNvSpPr>
            <a:spLocks noGrp="1"/>
          </p:cNvSpPr>
          <p:nvPr>
            <p:ph type="sldNum" sz="quarter" idx="12"/>
          </p:nvPr>
        </p:nvSpPr>
        <p:spPr>
          <a:xfrm>
            <a:off x="7412038" y="6453188"/>
            <a:ext cx="1196975" cy="404812"/>
          </a:xfrm>
        </p:spPr>
        <p:txBody>
          <a:bodyPr/>
          <a:lstStyle>
            <a:lvl1pPr>
              <a:defRPr/>
            </a:lvl1pPr>
          </a:lstStyle>
          <a:p>
            <a:pPr>
              <a:defRPr/>
            </a:pPr>
            <a:fld id="{71B04F99-CEC4-5C42-8F3F-96A51AA7942E}" type="slidenum">
              <a:rPr lang="fr-FR" altLang="fr-FR"/>
              <a:pPr>
                <a:defRPr/>
              </a:pPr>
              <a:t>‹N°›</a:t>
            </a:fld>
            <a:endParaRPr lang="fr-FR" altLang="fr-FR"/>
          </a:p>
        </p:txBody>
      </p:sp>
    </p:spTree>
    <p:extLst>
      <p:ext uri="{BB962C8B-B14F-4D97-AF65-F5344CB8AC3E}">
        <p14:creationId xmlns:p14="http://schemas.microsoft.com/office/powerpoint/2010/main" val="383548456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4CFA10-4FE5-25C2-B4E6-1CCDDC3CAFDF}"/>
              </a:ext>
            </a:extLst>
          </p:cNvPr>
          <p:cNvSpPr>
            <a:spLocks noGrp="1" noChangeArrowheads="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 style du titre</a:t>
            </a:r>
            <a:endParaRPr lang="en-US" altLang="fr-FR"/>
          </a:p>
        </p:txBody>
      </p:sp>
      <p:sp>
        <p:nvSpPr>
          <p:cNvPr id="1027" name="Text Placeholder 2">
            <a:extLst>
              <a:ext uri="{FF2B5EF4-FFF2-40B4-BE49-F238E27FC236}">
                <a16:creationId xmlns:a16="http://schemas.microsoft.com/office/drawing/2014/main" id="{D9D7A455-67FA-2982-20B9-4CB2E9FA058B}"/>
              </a:ext>
            </a:extLst>
          </p:cNvPr>
          <p:cNvSpPr>
            <a:spLocks noGrp="1" noChangeArrowheads="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endParaRPr lang="en-US" altLang="fr-FR"/>
          </a:p>
        </p:txBody>
      </p:sp>
      <p:sp>
        <p:nvSpPr>
          <p:cNvPr id="4" name="Date Placeholder 3">
            <a:extLst>
              <a:ext uri="{FF2B5EF4-FFF2-40B4-BE49-F238E27FC236}">
                <a16:creationId xmlns:a16="http://schemas.microsoft.com/office/drawing/2014/main" id="{FF96A57E-E6CA-3DC2-F170-A779CD4B8FDB}"/>
              </a:ext>
            </a:extLst>
          </p:cNvPr>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endParaRPr lang="fr-FR"/>
          </a:p>
        </p:txBody>
      </p:sp>
      <p:sp>
        <p:nvSpPr>
          <p:cNvPr id="5" name="Footer Placeholder 4">
            <a:extLst>
              <a:ext uri="{FF2B5EF4-FFF2-40B4-BE49-F238E27FC236}">
                <a16:creationId xmlns:a16="http://schemas.microsoft.com/office/drawing/2014/main" id="{521D030E-F845-6847-15FE-E8A90A7C88CA}"/>
              </a:ext>
            </a:extLst>
          </p:cNvPr>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5A5D575A-77A8-DD57-0C11-4413820D3C60}"/>
              </a:ext>
            </a:extLst>
          </p:cNvPr>
          <p:cNvSpPr>
            <a:spLocks noGrp="1"/>
          </p:cNvSpPr>
          <p:nvPr>
            <p:ph type="sldNum" sz="quarter" idx="4"/>
          </p:nvPr>
        </p:nvSpPr>
        <p:spPr>
          <a:xfrm>
            <a:off x="7104063" y="6453188"/>
            <a:ext cx="1196975"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defRPr>
            </a:lvl1pPr>
          </a:lstStyle>
          <a:p>
            <a:pPr>
              <a:defRPr/>
            </a:pPr>
            <a:fld id="{1F807C1B-27C4-C24D-88DC-AA09BD097B4C}" type="slidenum">
              <a:rPr lang="fr-FR" altLang="fr-FR"/>
              <a:pPr>
                <a:defRPr/>
              </a:pPr>
              <a:t>‹N°›</a:t>
            </a:fld>
            <a:endParaRPr lang="fr-FR" altLang="fr-FR"/>
          </a:p>
        </p:txBody>
      </p:sp>
      <p:sp>
        <p:nvSpPr>
          <p:cNvPr id="9" name="Rectangle 8">
            <a:extLst>
              <a:ext uri="{FF2B5EF4-FFF2-40B4-BE49-F238E27FC236}">
                <a16:creationId xmlns:a16="http://schemas.microsoft.com/office/drawing/2014/main" id="{526F24D1-32FC-085B-306B-1D0725D26BA3}"/>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a:extLst>
              <a:ext uri="{FF2B5EF4-FFF2-40B4-BE49-F238E27FC236}">
                <a16:creationId xmlns:a16="http://schemas.microsoft.com/office/drawing/2014/main" id="{2B5D5995-5C7B-3FCC-475F-8B8EEA6D1752}"/>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81" r:id="rId1"/>
    <p:sldLayoutId id="2147483873" r:id="rId2"/>
    <p:sldLayoutId id="2147483882" r:id="rId3"/>
    <p:sldLayoutId id="2147483874" r:id="rId4"/>
    <p:sldLayoutId id="2147483875" r:id="rId5"/>
    <p:sldLayoutId id="2147483876" r:id="rId6"/>
    <p:sldLayoutId id="2147483877" r:id="rId7"/>
    <p:sldLayoutId id="2147483883" r:id="rId8"/>
    <p:sldLayoutId id="2147483884" r:id="rId9"/>
    <p:sldLayoutId id="2147483878" r:id="rId10"/>
    <p:sldLayoutId id="2147483879" r:id="rId11"/>
  </p:sldLayoutIdLst>
  <p:hf sldNum="0" hdr="0" dt="0"/>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8" name="Rectangle 15367">
            <a:extLst>
              <a:ext uri="{FF2B5EF4-FFF2-40B4-BE49-F238E27FC236}">
                <a16:creationId xmlns:a16="http://schemas.microsoft.com/office/drawing/2014/main" id="{218EEC27-F876-45B6-AACD-96572FF40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370" name="Rectangle 1536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50" name="Rectangle 2">
            <a:extLst>
              <a:ext uri="{FF2B5EF4-FFF2-40B4-BE49-F238E27FC236}">
                <a16:creationId xmlns:a16="http://schemas.microsoft.com/office/drawing/2014/main" id="{AEF79BF0-BD96-BE9D-4C0E-CE2D75DDE5F1}"/>
              </a:ext>
            </a:extLst>
          </p:cNvPr>
          <p:cNvSpPr>
            <a:spLocks noGrp="1" noChangeArrowheads="1"/>
          </p:cNvSpPr>
          <p:nvPr>
            <p:ph type="ctrTitle"/>
          </p:nvPr>
        </p:nvSpPr>
        <p:spPr>
          <a:xfrm>
            <a:off x="480060" y="791570"/>
            <a:ext cx="3014130" cy="5262390"/>
          </a:xfrm>
        </p:spPr>
        <p:txBody>
          <a:bodyPr vert="horz" lIns="91440" tIns="45720" rIns="91440" bIns="45720" rtlCol="0" anchor="ctr">
            <a:normAutofit/>
          </a:bodyPr>
          <a:lstStyle/>
          <a:p>
            <a:pPr algn="r" defTabSz="914400" eaLnBrk="1" fontAlgn="auto" hangingPunct="1">
              <a:spcAft>
                <a:spcPts val="0"/>
              </a:spcAft>
              <a:defRPr/>
            </a:pPr>
            <a:r>
              <a:rPr lang="en-US" sz="4200" b="1">
                <a:solidFill>
                  <a:schemeClr val="bg2"/>
                </a:solidFill>
              </a:rPr>
              <a:t>TDA/H</a:t>
            </a:r>
          </a:p>
        </p:txBody>
      </p:sp>
      <p:sp>
        <p:nvSpPr>
          <p:cNvPr id="15372" name="Rectangle 1537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362" name="Rectangle 3">
            <a:extLst>
              <a:ext uri="{FF2B5EF4-FFF2-40B4-BE49-F238E27FC236}">
                <a16:creationId xmlns:a16="http://schemas.microsoft.com/office/drawing/2014/main" id="{D835C322-FDA2-C34F-F762-04687A98E8F1}"/>
              </a:ext>
            </a:extLst>
          </p:cNvPr>
          <p:cNvSpPr>
            <a:spLocks noGrp="1" noChangeArrowheads="1"/>
          </p:cNvSpPr>
          <p:nvPr>
            <p:ph type="subTitle" idx="1"/>
          </p:nvPr>
        </p:nvSpPr>
        <p:spPr>
          <a:xfrm>
            <a:off x="4632540" y="791570"/>
            <a:ext cx="3669231" cy="5262390"/>
          </a:xfrm>
        </p:spPr>
        <p:txBody>
          <a:bodyPr vert="horz" lIns="91440" tIns="45720" rIns="91440" bIns="45720" rtlCol="0" anchor="ctr">
            <a:normAutofit/>
          </a:bodyPr>
          <a:lstStyle/>
          <a:p>
            <a:pPr indent="-384048" algn="l" defTabSz="914400" eaLnBrk="1" hangingPunct="1">
              <a:lnSpc>
                <a:spcPct val="94000"/>
              </a:lnSpc>
              <a:spcBef>
                <a:spcPct val="0"/>
              </a:spcBef>
              <a:spcAft>
                <a:spcPts val="200"/>
              </a:spcAft>
            </a:pPr>
            <a:r>
              <a:rPr lang="en-US" altLang="fr-FR" sz="1600" b="1" dirty="0">
                <a:solidFill>
                  <a:schemeClr val="tx2"/>
                </a:solidFill>
              </a:rPr>
              <a:t>Psycho education 2</a:t>
            </a:r>
            <a:br>
              <a:rPr lang="en-US" altLang="fr-FR" sz="1600" b="1" dirty="0">
                <a:solidFill>
                  <a:schemeClr val="tx2"/>
                </a:solidFill>
              </a:rPr>
            </a:br>
            <a:r>
              <a:rPr lang="en-US" altLang="fr-FR" sz="1600" b="1" dirty="0">
                <a:solidFill>
                  <a:schemeClr val="tx2"/>
                </a:solidFill>
              </a:rPr>
              <a:t>Trouble </a:t>
            </a:r>
            <a:r>
              <a:rPr lang="en-US" altLang="fr-FR" sz="1600" b="1" dirty="0" err="1">
                <a:solidFill>
                  <a:schemeClr val="tx2"/>
                </a:solidFill>
              </a:rPr>
              <a:t>déficit</a:t>
            </a:r>
            <a:r>
              <a:rPr lang="en-US" altLang="fr-FR" sz="1600" b="1" dirty="0">
                <a:solidFill>
                  <a:schemeClr val="tx2"/>
                </a:solidFill>
              </a:rPr>
              <a:t> de </a:t>
            </a:r>
            <a:r>
              <a:rPr lang="en-US" altLang="fr-FR" sz="1600" b="1" dirty="0" err="1">
                <a:solidFill>
                  <a:schemeClr val="tx2"/>
                </a:solidFill>
              </a:rPr>
              <a:t>l</a:t>
            </a:r>
            <a:r>
              <a:rPr lang="en-US" altLang="ja-JP" sz="1600" b="1" dirty="0" err="1">
                <a:solidFill>
                  <a:schemeClr val="tx2"/>
                </a:solidFill>
              </a:rPr>
              <a:t>’attention</a:t>
            </a:r>
            <a:r>
              <a:rPr lang="en-US" altLang="ja-JP" sz="1600" b="1" dirty="0">
                <a:solidFill>
                  <a:schemeClr val="tx2"/>
                </a:solidFill>
              </a:rPr>
              <a:t> avec </a:t>
            </a:r>
            <a:r>
              <a:rPr lang="en-US" altLang="ja-JP" sz="1600" b="1" dirty="0" err="1">
                <a:solidFill>
                  <a:schemeClr val="tx2"/>
                </a:solidFill>
              </a:rPr>
              <a:t>ou</a:t>
            </a:r>
            <a:r>
              <a:rPr lang="en-US" altLang="ja-JP" sz="1600" b="1" dirty="0">
                <a:solidFill>
                  <a:schemeClr val="tx2"/>
                </a:solidFill>
              </a:rPr>
              <a:t> sans </a:t>
            </a:r>
            <a:r>
              <a:rPr lang="en-US" altLang="ja-JP" sz="1600" b="1" dirty="0" err="1">
                <a:solidFill>
                  <a:schemeClr val="tx2"/>
                </a:solidFill>
              </a:rPr>
              <a:t>hyperactivité</a:t>
            </a:r>
            <a:r>
              <a:rPr lang="en-US" altLang="ja-JP" sz="1600" b="1" dirty="0">
                <a:solidFill>
                  <a:schemeClr val="tx2"/>
                </a:solidFill>
              </a:rPr>
              <a:t> Comment </a:t>
            </a:r>
            <a:r>
              <a:rPr lang="en-US" altLang="ja-JP" sz="1600" b="1" dirty="0" err="1">
                <a:solidFill>
                  <a:schemeClr val="tx2"/>
                </a:solidFill>
              </a:rPr>
              <a:t>soigner</a:t>
            </a:r>
            <a:r>
              <a:rPr lang="en-US" altLang="ja-JP" sz="1600" b="1" dirty="0">
                <a:solidFill>
                  <a:schemeClr val="tx2"/>
                </a:solidFill>
              </a:rPr>
              <a:t>?</a:t>
            </a:r>
          </a:p>
          <a:p>
            <a:pPr indent="-384048" algn="l" defTabSz="914400" eaLnBrk="1" hangingPunct="1">
              <a:lnSpc>
                <a:spcPct val="94000"/>
              </a:lnSpc>
              <a:spcBef>
                <a:spcPct val="0"/>
              </a:spcBef>
              <a:spcAft>
                <a:spcPts val="200"/>
              </a:spcAft>
            </a:pPr>
            <a:endParaRPr lang="en-US" altLang="fr-FR" sz="1600" b="1" dirty="0">
              <a:solidFill>
                <a:schemeClr val="tx2"/>
              </a:solidFill>
            </a:endParaRPr>
          </a:p>
          <a:p>
            <a:pPr indent="-384048" algn="l" defTabSz="914400" eaLnBrk="1" hangingPunct="1">
              <a:lnSpc>
                <a:spcPct val="94000"/>
              </a:lnSpc>
              <a:spcBef>
                <a:spcPct val="0"/>
              </a:spcBef>
              <a:spcAft>
                <a:spcPts val="200"/>
              </a:spcAft>
            </a:pPr>
            <a:r>
              <a:rPr lang="en-US" altLang="fr-FR" sz="1600" b="1" dirty="0">
                <a:solidFill>
                  <a:schemeClr val="tx2"/>
                </a:solidFill>
              </a:rPr>
              <a:t>Jean </a:t>
            </a:r>
            <a:r>
              <a:rPr lang="en-US" altLang="fr-FR" sz="1600" b="1" dirty="0" err="1">
                <a:solidFill>
                  <a:schemeClr val="tx2"/>
                </a:solidFill>
              </a:rPr>
              <a:t>Chambry</a:t>
            </a:r>
            <a:endParaRPr lang="en-US" altLang="fr-FR" sz="1600" b="1" dirty="0">
              <a:solidFill>
                <a:schemeClr val="tx2"/>
              </a:solidFill>
            </a:endParaRPr>
          </a:p>
          <a:p>
            <a:pPr indent="-384048" algn="l" defTabSz="914400" eaLnBrk="1" hangingPunct="1">
              <a:lnSpc>
                <a:spcPct val="94000"/>
              </a:lnSpc>
              <a:spcBef>
                <a:spcPct val="0"/>
              </a:spcBef>
              <a:spcAft>
                <a:spcPts val="200"/>
              </a:spcAft>
            </a:pPr>
            <a:r>
              <a:rPr lang="en-US" altLang="fr-FR" sz="1600" b="1" dirty="0">
                <a:solidFill>
                  <a:schemeClr val="tx2"/>
                </a:solidFill>
              </a:rPr>
              <a:t>GHU </a:t>
            </a:r>
            <a:r>
              <a:rPr lang="en-US" altLang="fr-FR" sz="1600" b="1" dirty="0" err="1">
                <a:solidFill>
                  <a:schemeClr val="tx2"/>
                </a:solidFill>
              </a:rPr>
              <a:t>Psychiatrie</a:t>
            </a:r>
            <a:r>
              <a:rPr lang="en-US" altLang="fr-FR" sz="1600" b="1" dirty="0">
                <a:solidFill>
                  <a:schemeClr val="tx2"/>
                </a:solidFill>
              </a:rPr>
              <a:t> Neurosciences</a:t>
            </a:r>
          </a:p>
        </p:txBody>
      </p:sp>
      <p:sp>
        <p:nvSpPr>
          <p:cNvPr id="15363" name="Espace réservé du pied de page 1">
            <a:extLst>
              <a:ext uri="{FF2B5EF4-FFF2-40B4-BE49-F238E27FC236}">
                <a16:creationId xmlns:a16="http://schemas.microsoft.com/office/drawing/2014/main" id="{5D3D2DB3-06D7-0A89-A3E7-EB1DA45F9492}"/>
              </a:ext>
            </a:extLst>
          </p:cNvPr>
          <p:cNvSpPr>
            <a:spLocks noGrp="1" noChangeArrowheads="1"/>
          </p:cNvSpPr>
          <p:nvPr>
            <p:ph type="ftr" sz="quarter" idx="11"/>
          </p:nvPr>
        </p:nvSpPr>
        <p:spPr bwMode="auto">
          <a:xfrm>
            <a:off x="231740" y="6453386"/>
            <a:ext cx="3262450"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r" fontAlgn="base">
              <a:spcBef>
                <a:spcPct val="0"/>
              </a:spcBef>
              <a:spcAft>
                <a:spcPct val="0"/>
              </a:spcAft>
            </a:pPr>
            <a:endParaRPr lang="en-US" altLang="fr-FR" sz="1200">
              <a:solidFill>
                <a:schemeClr val="bg2"/>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3"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4"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pic>
        <p:nvPicPr>
          <p:cNvPr id="8" name="Picture 7">
            <a:extLst>
              <a:ext uri="{FF2B5EF4-FFF2-40B4-BE49-F238E27FC236}">
                <a16:creationId xmlns:a16="http://schemas.microsoft.com/office/drawing/2014/main" id="{DFB27607-075F-FEC5-D0D0-91D4D4990B66}"/>
              </a:ext>
            </a:extLst>
          </p:cNvPr>
          <p:cNvPicPr>
            <a:picLocks noChangeAspect="1"/>
          </p:cNvPicPr>
          <p:nvPr/>
        </p:nvPicPr>
        <p:blipFill rotWithShape="1">
          <a:blip r:embed="rId2"/>
          <a:srcRect l="12177" r="21170" b="1"/>
          <a:stretch/>
        </p:blipFill>
        <p:spPr>
          <a:xfrm>
            <a:off x="20" y="10"/>
            <a:ext cx="9143980" cy="6859300"/>
          </a:xfrm>
          <a:prstGeom prst="rect">
            <a:avLst/>
          </a:prstGeom>
        </p:spPr>
      </p:pic>
      <p:sp>
        <p:nvSpPr>
          <p:cNvPr id="16" name="Rectangle 15">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sp>
        <p:nvSpPr>
          <p:cNvPr id="20"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5" name="Titre 4">
            <a:extLst>
              <a:ext uri="{FF2B5EF4-FFF2-40B4-BE49-F238E27FC236}">
                <a16:creationId xmlns:a16="http://schemas.microsoft.com/office/drawing/2014/main" id="{8772592A-D674-7537-8EC7-6B250A3309C6}"/>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eaLnBrk="1" hangingPunct="1"/>
            <a:r>
              <a:rPr lang="en-US" sz="6100">
                <a:solidFill>
                  <a:schemeClr val="tx2"/>
                </a:solidFill>
              </a:rPr>
              <a:t>Amenagements</a:t>
            </a:r>
          </a:p>
        </p:txBody>
      </p:sp>
      <p:sp>
        <p:nvSpPr>
          <p:cNvPr id="6" name="Espace réservé du texte 5">
            <a:extLst>
              <a:ext uri="{FF2B5EF4-FFF2-40B4-BE49-F238E27FC236}">
                <a16:creationId xmlns:a16="http://schemas.microsoft.com/office/drawing/2014/main" id="{2D09C996-5FAB-1A5D-8DAB-B8663E26A738}"/>
              </a:ext>
            </a:extLst>
          </p:cNvPr>
          <p:cNvSpPr>
            <a:spLocks noGrp="1"/>
          </p:cNvSpPr>
          <p:nvPr>
            <p:ph type="body" idx="1"/>
          </p:nvPr>
        </p:nvSpPr>
        <p:spPr>
          <a:xfrm>
            <a:off x="2009929" y="3956279"/>
            <a:ext cx="5123755" cy="1086237"/>
          </a:xfrm>
        </p:spPr>
        <p:txBody>
          <a:bodyPr vert="horz" lIns="91440" tIns="45720" rIns="91440" bIns="45720" rtlCol="0">
            <a:normAutofit/>
          </a:bodyPr>
          <a:lstStyle/>
          <a:p>
            <a:pPr algn="ctr" defTabSz="914400" eaLnBrk="1" hangingPunct="1"/>
            <a:endParaRPr lang="en-US" sz="2300" dirty="0"/>
          </a:p>
        </p:txBody>
      </p:sp>
      <p:sp>
        <p:nvSpPr>
          <p:cNvPr id="4" name="Espace réservé du pied de page 3">
            <a:extLst>
              <a:ext uri="{FF2B5EF4-FFF2-40B4-BE49-F238E27FC236}">
                <a16:creationId xmlns:a16="http://schemas.microsoft.com/office/drawing/2014/main" id="{DC0BB527-9CC6-B36E-B53A-F86D43001505}"/>
              </a:ext>
            </a:extLst>
          </p:cNvPr>
          <p:cNvSpPr>
            <a:spLocks noGrp="1"/>
          </p:cNvSpPr>
          <p:nvPr>
            <p:ph type="ftr" sz="quarter" idx="11"/>
          </p:nvPr>
        </p:nvSpPr>
        <p:spPr>
          <a:xfrm>
            <a:off x="1938040" y="6453386"/>
            <a:ext cx="5267533" cy="404614"/>
          </a:xfrm>
        </p:spPr>
        <p:txBody>
          <a:bodyPr vert="horz" lIns="91440" tIns="45720" rIns="91440" bIns="45720" rtlCol="0" anchor="ctr">
            <a:normAutofit/>
          </a:bodyPr>
          <a:lstStyle/>
          <a:p>
            <a:pPr>
              <a:spcAft>
                <a:spcPts val="600"/>
              </a:spcAft>
              <a:defRPr/>
            </a:pPr>
            <a:endParaRPr lang="en-US" sz="1200" kern="1200" baseline="0" dirty="0">
              <a:solidFill>
                <a:schemeClr val="tx2"/>
              </a:solidFill>
              <a:latin typeface="+mn-lt"/>
              <a:ea typeface="+mn-ea"/>
              <a:cs typeface="+mn-cs"/>
            </a:endParaRPr>
          </a:p>
        </p:txBody>
      </p:sp>
    </p:spTree>
    <p:extLst>
      <p:ext uri="{BB962C8B-B14F-4D97-AF65-F5344CB8AC3E}">
        <p14:creationId xmlns:p14="http://schemas.microsoft.com/office/powerpoint/2010/main" val="146629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841F541A-0F94-8430-22FB-19C5AABA1D2A}"/>
              </a:ext>
            </a:extLst>
          </p:cNvPr>
          <p:cNvSpPr>
            <a:spLocks noGrp="1" noChangeArrowheads="1"/>
          </p:cNvSpPr>
          <p:nvPr>
            <p:ph type="title"/>
          </p:nvPr>
        </p:nvSpPr>
        <p:spPr/>
        <p:txBody>
          <a:bodyPr/>
          <a:lstStyle/>
          <a:p>
            <a:pPr marL="484188" eaLnBrk="1" hangingPunct="1"/>
            <a:r>
              <a:rPr lang="fr-FR" altLang="fr-FR" sz="2900">
                <a:solidFill>
                  <a:srgbClr val="003F80"/>
                </a:solidFill>
                <a:latin typeface="Arial" panose="020B0604020202020204" pitchFamily="34" charset="0"/>
              </a:rPr>
              <a:t>DEFICIT DE L’ATTENTION/HYPERACTIVITE Intervention auprès de l’école</a:t>
            </a:r>
          </a:p>
        </p:txBody>
      </p:sp>
      <p:sp>
        <p:nvSpPr>
          <p:cNvPr id="47106" name="Rectangle 3">
            <a:extLst>
              <a:ext uri="{FF2B5EF4-FFF2-40B4-BE49-F238E27FC236}">
                <a16:creationId xmlns:a16="http://schemas.microsoft.com/office/drawing/2014/main" id="{ED603B4F-C16A-9576-D86F-B46D7692C5B8}"/>
              </a:ext>
            </a:extLst>
          </p:cNvPr>
          <p:cNvSpPr>
            <a:spLocks noGrp="1" noChangeArrowheads="1"/>
          </p:cNvSpPr>
          <p:nvPr>
            <p:ph idx="1"/>
          </p:nvPr>
        </p:nvSpPr>
        <p:spPr>
          <a:xfrm>
            <a:off x="457200" y="1882775"/>
            <a:ext cx="8229600" cy="4572000"/>
          </a:xfrm>
        </p:spPr>
        <p:txBody>
          <a:bodyPr/>
          <a:lstStyle/>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Aménagement pédagogique</a:t>
            </a:r>
          </a:p>
          <a:p>
            <a:pPr eaLnBrk="1" hangingPunct="1"/>
            <a:r>
              <a:rPr lang="fr-FR" altLang="fr-FR" dirty="0">
                <a:latin typeface="Arial" panose="020B0604020202020204" pitchFamily="34" charset="0"/>
              </a:rPr>
              <a:t>Premier rang, limiter les distracteurs, capter l’attention, tolérance sur les déplacements</a:t>
            </a:r>
          </a:p>
          <a:p>
            <a:pPr eaLnBrk="1" hangingPunct="1"/>
            <a:r>
              <a:rPr lang="fr-FR" altLang="fr-FR" dirty="0">
                <a:latin typeface="Arial" panose="020B0604020202020204" pitchFamily="34" charset="0"/>
              </a:rPr>
              <a:t>Faciliter les évaluations orales</a:t>
            </a:r>
          </a:p>
          <a:p>
            <a:pPr eaLnBrk="1" hangingPunct="1"/>
            <a:r>
              <a:rPr lang="fr-FR" altLang="fr-FR" dirty="0">
                <a:latin typeface="Arial" panose="020B0604020202020204" pitchFamily="34" charset="0"/>
              </a:rPr>
              <a:t>Tolérance sur l’écrit</a:t>
            </a:r>
          </a:p>
          <a:p>
            <a:pPr eaLnBrk="1" hangingPunct="1"/>
            <a:r>
              <a:rPr lang="fr-FR" altLang="fr-FR" dirty="0">
                <a:latin typeface="Arial" panose="020B0604020202020204" pitchFamily="34" charset="0"/>
              </a:rPr>
              <a:t>Tiers temps</a:t>
            </a:r>
          </a:p>
          <a:p>
            <a:pPr eaLnBrk="1" hangingPunct="1"/>
            <a:r>
              <a:rPr lang="fr-FR" altLang="fr-FR" dirty="0">
                <a:latin typeface="Arial" panose="020B0604020202020204" pitchFamily="34" charset="0"/>
              </a:rPr>
              <a:t>AESH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9571" name="Picture 109570">
            <a:extLst>
              <a:ext uri="{FF2B5EF4-FFF2-40B4-BE49-F238E27FC236}">
                <a16:creationId xmlns:a16="http://schemas.microsoft.com/office/drawing/2014/main" id="{192CD54A-672D-A25C-2A7C-07CAE1ACE2D4}"/>
              </a:ext>
            </a:extLst>
          </p:cNvPr>
          <p:cNvPicPr>
            <a:picLocks noChangeAspect="1"/>
          </p:cNvPicPr>
          <p:nvPr/>
        </p:nvPicPr>
        <p:blipFill rotWithShape="1">
          <a:blip r:embed="rId2"/>
          <a:srcRect l="17016" r="-1" b="-1"/>
          <a:stretch/>
        </p:blipFill>
        <p:spPr>
          <a:xfrm>
            <a:off x="20" y="10"/>
            <a:ext cx="9143980" cy="6859300"/>
          </a:xfrm>
          <a:prstGeom prst="rect">
            <a:avLst/>
          </a:prstGeom>
        </p:spPr>
      </p:pic>
      <p:sp>
        <p:nvSpPr>
          <p:cNvPr id="109575" name="Rectangle 109574">
            <a:extLst>
              <a:ext uri="{FF2B5EF4-FFF2-40B4-BE49-F238E27FC236}">
                <a16:creationId xmlns:a16="http://schemas.microsoft.com/office/drawing/2014/main" id="{A8D972A3-BC4D-42D0-B5E6-18AF3B9A5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3" y="0"/>
            <a:ext cx="9143999"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7" name="Freeform 6">
            <a:extLst>
              <a:ext uri="{FF2B5EF4-FFF2-40B4-BE49-F238E27FC236}">
                <a16:creationId xmlns:a16="http://schemas.microsoft.com/office/drawing/2014/main" id="{DC08C121-C8A4-4D89-BF57-08D98660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fr-FR"/>
          </a:p>
        </p:txBody>
      </p:sp>
      <p:sp>
        <p:nvSpPr>
          <p:cNvPr id="109579" name="Freeform 6">
            <a:extLst>
              <a:ext uri="{FF2B5EF4-FFF2-40B4-BE49-F238E27FC236}">
                <a16:creationId xmlns:a16="http://schemas.microsoft.com/office/drawing/2014/main" id="{EB1E1686-FA28-4AC0-BDBD-F301BFEB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fr-FR"/>
          </a:p>
        </p:txBody>
      </p:sp>
      <p:sp>
        <p:nvSpPr>
          <p:cNvPr id="109569" name="AutoShape 4">
            <a:extLst>
              <a:ext uri="{FF2B5EF4-FFF2-40B4-BE49-F238E27FC236}">
                <a16:creationId xmlns:a16="http://schemas.microsoft.com/office/drawing/2014/main" id="{64960648-9F97-9540-AC56-76B87A0232B9}"/>
              </a:ext>
            </a:extLst>
          </p:cNvPr>
          <p:cNvSpPr>
            <a:spLocks noGrp="1" noChangeArrowheads="1"/>
          </p:cNvSpPr>
          <p:nvPr>
            <p:ph type="ctrTitle"/>
          </p:nvPr>
        </p:nvSpPr>
        <p:spPr>
          <a:xfrm>
            <a:off x="1436346" y="1788454"/>
            <a:ext cx="6270921" cy="2098226"/>
          </a:xfrm>
        </p:spPr>
        <p:txBody>
          <a:bodyPr rtlCol="0">
            <a:normAutofit/>
          </a:bodyPr>
          <a:lstStyle/>
          <a:p>
            <a:pPr eaLnBrk="1" fontAlgn="auto" hangingPunct="1">
              <a:spcAft>
                <a:spcPts val="0"/>
              </a:spcAft>
              <a:defRPr/>
            </a:pPr>
            <a:r>
              <a:rPr lang="fr-FR" sz="4200">
                <a:solidFill>
                  <a:schemeClr val="bg2"/>
                </a:solidFill>
                <a:latin typeface="Arial" charset="0"/>
              </a:rPr>
              <a:t>PSYCHOSTIMULANTS</a:t>
            </a:r>
          </a:p>
        </p:txBody>
      </p:sp>
      <p:sp>
        <p:nvSpPr>
          <p:cNvPr id="23554" name="Rectangle 5">
            <a:extLst>
              <a:ext uri="{FF2B5EF4-FFF2-40B4-BE49-F238E27FC236}">
                <a16:creationId xmlns:a16="http://schemas.microsoft.com/office/drawing/2014/main" id="{F6B8D249-6EAC-63DB-5A89-4C708207C187}"/>
              </a:ext>
            </a:extLst>
          </p:cNvPr>
          <p:cNvSpPr>
            <a:spLocks noGrp="1" noChangeArrowheads="1"/>
          </p:cNvSpPr>
          <p:nvPr>
            <p:ph type="subTitle" idx="1"/>
          </p:nvPr>
        </p:nvSpPr>
        <p:spPr>
          <a:xfrm>
            <a:off x="2009929" y="3956279"/>
            <a:ext cx="5123755" cy="1086237"/>
          </a:xfrm>
        </p:spPr>
        <p:txBody>
          <a:bodyPr>
            <a:normAutofit/>
          </a:bodyPr>
          <a:lstStyle/>
          <a:p>
            <a:pPr eaLnBrk="1" hangingPunct="1">
              <a:spcBef>
                <a:spcPct val="0"/>
              </a:spcBef>
              <a:spcAft>
                <a:spcPct val="0"/>
              </a:spcAft>
              <a:buFont typeface="Wingdings" pitchFamily="2" charset="2"/>
              <a:buNone/>
            </a:pPr>
            <a:endParaRPr lang="fr-FR" altLang="fr-FR">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632" name="Rectangle 26631">
            <a:extLst>
              <a:ext uri="{FF2B5EF4-FFF2-40B4-BE49-F238E27FC236}">
                <a16:creationId xmlns:a16="http://schemas.microsoft.com/office/drawing/2014/main" id="{7A6B2BD0-6218-4302-BB21-D0B4F016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AutoShape 2">
            <a:extLst>
              <a:ext uri="{FF2B5EF4-FFF2-40B4-BE49-F238E27FC236}">
                <a16:creationId xmlns:a16="http://schemas.microsoft.com/office/drawing/2014/main" id="{2A8B294E-EEE4-9A4C-1E64-E8ADDBB129B3}"/>
              </a:ext>
            </a:extLst>
          </p:cNvPr>
          <p:cNvSpPr>
            <a:spLocks noGrp="1" noChangeArrowheads="1"/>
          </p:cNvSpPr>
          <p:nvPr>
            <p:ph type="title"/>
          </p:nvPr>
        </p:nvSpPr>
        <p:spPr>
          <a:xfrm>
            <a:off x="588557" y="685800"/>
            <a:ext cx="4345106" cy="1485900"/>
          </a:xfrm>
        </p:spPr>
        <p:txBody>
          <a:bodyPr>
            <a:normAutofit/>
          </a:bodyPr>
          <a:lstStyle/>
          <a:p>
            <a:pPr eaLnBrk="1" hangingPunct="1"/>
            <a:r>
              <a:rPr lang="fr-FR" altLang="fr-FR">
                <a:latin typeface="Arial" panose="020B0604020202020204" pitchFamily="34" charset="0"/>
              </a:rPr>
              <a:t>Methylphénidate</a:t>
            </a:r>
          </a:p>
        </p:txBody>
      </p:sp>
      <p:sp>
        <p:nvSpPr>
          <p:cNvPr id="26626" name="Rectangle 3">
            <a:extLst>
              <a:ext uri="{FF2B5EF4-FFF2-40B4-BE49-F238E27FC236}">
                <a16:creationId xmlns:a16="http://schemas.microsoft.com/office/drawing/2014/main" id="{8F7795C7-0BE3-9133-DF81-94DC9811E0A6}"/>
              </a:ext>
            </a:extLst>
          </p:cNvPr>
          <p:cNvSpPr>
            <a:spLocks noGrp="1" noChangeArrowheads="1"/>
          </p:cNvSpPr>
          <p:nvPr>
            <p:ph idx="1"/>
          </p:nvPr>
        </p:nvSpPr>
        <p:spPr>
          <a:xfrm>
            <a:off x="588557" y="2286000"/>
            <a:ext cx="4345106" cy="3581400"/>
          </a:xfrm>
        </p:spPr>
        <p:txBody>
          <a:bodyPr>
            <a:normAutofit/>
          </a:bodyPr>
          <a:lstStyle/>
          <a:p>
            <a:pPr marL="273050" eaLnBrk="1" hangingPunct="1">
              <a:buFont typeface="Wingdings" pitchFamily="2" charset="2"/>
              <a:buNone/>
            </a:pPr>
            <a:r>
              <a:rPr lang="fr-FR" altLang="fr-FR" sz="1900">
                <a:latin typeface="Arial" panose="020B0604020202020204" pitchFamily="34" charset="0"/>
              </a:rPr>
              <a:t>Dérivé amphétaminique qui augmente la concentration en monoamines (dopamine et noradrénaline) dans la fente synaptique par inhibition de la recapture</a:t>
            </a:r>
          </a:p>
          <a:p>
            <a:pPr marL="273050" eaLnBrk="1" hangingPunct="1">
              <a:buFont typeface="Wingdings" pitchFamily="2" charset="2"/>
              <a:buNone/>
            </a:pPr>
            <a:r>
              <a:rPr lang="fr-FR" altLang="fr-FR" sz="1900">
                <a:latin typeface="Arial" panose="020B0604020202020204" pitchFamily="34" charset="0"/>
              </a:rPr>
              <a:t>Résorption digestive rapide et complète</a:t>
            </a:r>
          </a:p>
          <a:p>
            <a:pPr marL="273050" eaLnBrk="1" hangingPunct="1">
              <a:buFont typeface="Wingdings" pitchFamily="2" charset="2"/>
              <a:buNone/>
            </a:pPr>
            <a:r>
              <a:rPr lang="fr-FR" altLang="fr-FR" sz="1900">
                <a:latin typeface="Arial" panose="020B0604020202020204" pitchFamily="34" charset="0"/>
              </a:rPr>
              <a:t>Pic plasmatique 2 heures après le prise orale</a:t>
            </a:r>
          </a:p>
          <a:p>
            <a:pPr marL="273050" eaLnBrk="1" hangingPunct="1">
              <a:buFont typeface="Wingdings" pitchFamily="2" charset="2"/>
              <a:buNone/>
            </a:pPr>
            <a:r>
              <a:rPr lang="fr-FR" altLang="fr-FR" sz="1900">
                <a:latin typeface="Arial" panose="020B0604020202020204" pitchFamily="34" charset="0"/>
              </a:rPr>
              <a:t>Taux plasmatique très variable</a:t>
            </a:r>
          </a:p>
        </p:txBody>
      </p:sp>
      <p:sp>
        <p:nvSpPr>
          <p:cNvPr id="26634" name="Rectangle 26633">
            <a:extLst>
              <a:ext uri="{FF2B5EF4-FFF2-40B4-BE49-F238E27FC236}">
                <a16:creationId xmlns:a16="http://schemas.microsoft.com/office/drawing/2014/main" id="{2B896A9E-1B11-4721-85DF-7049F8037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6628" name="Picture 26627" descr="Gros plan sur des boîtes de pilules non-ouvertes">
            <a:extLst>
              <a:ext uri="{FF2B5EF4-FFF2-40B4-BE49-F238E27FC236}">
                <a16:creationId xmlns:a16="http://schemas.microsoft.com/office/drawing/2014/main" id="{3359E6AE-A4A5-CB99-DBC6-A7113BE8D31C}"/>
              </a:ext>
            </a:extLst>
          </p:cNvPr>
          <p:cNvPicPr>
            <a:picLocks noChangeAspect="1"/>
          </p:cNvPicPr>
          <p:nvPr/>
        </p:nvPicPr>
        <p:blipFill rotWithShape="1">
          <a:blip r:embed="rId2"/>
          <a:srcRect l="36480" r="30428"/>
          <a:stretch/>
        </p:blipFill>
        <p:spPr>
          <a:xfrm>
            <a:off x="5692390" y="10"/>
            <a:ext cx="3451610" cy="68579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AutoShape 2">
            <a:extLst>
              <a:ext uri="{FF2B5EF4-FFF2-40B4-BE49-F238E27FC236}">
                <a16:creationId xmlns:a16="http://schemas.microsoft.com/office/drawing/2014/main" id="{0D06E3AF-370E-0C8A-BD6A-213B5ECB827F}"/>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2400">
                <a:latin typeface="Arial" panose="020B0604020202020204" pitchFamily="34" charset="0"/>
              </a:rPr>
              <a:t>Methylphénidate</a:t>
            </a:r>
          </a:p>
        </p:txBody>
      </p:sp>
      <p:graphicFrame>
        <p:nvGraphicFramePr>
          <p:cNvPr id="27652" name="Rectangle 3">
            <a:extLst>
              <a:ext uri="{FF2B5EF4-FFF2-40B4-BE49-F238E27FC236}">
                <a16:creationId xmlns:a16="http://schemas.microsoft.com/office/drawing/2014/main" id="{E7354719-F7A7-B776-570E-EC7602225F26}"/>
              </a:ext>
            </a:extLst>
          </p:cNvPr>
          <p:cNvGraphicFramePr>
            <a:graphicFrameLocks noGrp="1"/>
          </p:cNvGraphicFramePr>
          <p:nvPr>
            <p:ph idx="1"/>
            <p:extLst>
              <p:ext uri="{D42A27DB-BD31-4B8C-83A1-F6EECF244321}">
                <p14:modId xmlns:p14="http://schemas.microsoft.com/office/powerpoint/2010/main" val="2271718258"/>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680" name="Rectangle 28679">
            <a:extLst>
              <a:ext uri="{FF2B5EF4-FFF2-40B4-BE49-F238E27FC236}">
                <a16:creationId xmlns:a16="http://schemas.microsoft.com/office/drawing/2014/main" id="{9F024D02-87BB-4538-BB35-BD297D94E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Rectangle 2">
            <a:extLst>
              <a:ext uri="{FF2B5EF4-FFF2-40B4-BE49-F238E27FC236}">
                <a16:creationId xmlns:a16="http://schemas.microsoft.com/office/drawing/2014/main" id="{6C66342D-67FF-98B7-3A12-B4E9F165560E}"/>
              </a:ext>
            </a:extLst>
          </p:cNvPr>
          <p:cNvSpPr>
            <a:spLocks noGrp="1" noChangeArrowheads="1"/>
          </p:cNvSpPr>
          <p:nvPr>
            <p:ph type="title"/>
          </p:nvPr>
        </p:nvSpPr>
        <p:spPr>
          <a:xfrm>
            <a:off x="3825618" y="685800"/>
            <a:ext cx="4632582" cy="1485900"/>
          </a:xfrm>
        </p:spPr>
        <p:txBody>
          <a:bodyPr>
            <a:normAutofit/>
          </a:bodyPr>
          <a:lstStyle/>
          <a:p>
            <a:pPr marL="484188" eaLnBrk="1" hangingPunct="1"/>
            <a:r>
              <a:rPr lang="fr-FR" altLang="fr-FR" sz="2100">
                <a:latin typeface="Arial" panose="020B0604020202020204" pitchFamily="34" charset="0"/>
              </a:rPr>
              <a:t>DEFICIT DE L’ATTENTION/HYPERACTIVITE Methylphénidate</a:t>
            </a:r>
          </a:p>
        </p:txBody>
      </p:sp>
      <p:pic>
        <p:nvPicPr>
          <p:cNvPr id="28676" name="Picture 28675" descr="Les formules chimiques sont écrites sur une feuille">
            <a:extLst>
              <a:ext uri="{FF2B5EF4-FFF2-40B4-BE49-F238E27FC236}">
                <a16:creationId xmlns:a16="http://schemas.microsoft.com/office/drawing/2014/main" id="{3E4F5A55-D71E-5041-6F98-235355CFE81F}"/>
              </a:ext>
            </a:extLst>
          </p:cNvPr>
          <p:cNvPicPr>
            <a:picLocks noChangeAspect="1"/>
          </p:cNvPicPr>
          <p:nvPr/>
        </p:nvPicPr>
        <p:blipFill rotWithShape="1">
          <a:blip r:embed="rId2"/>
          <a:srcRect l="36320" r="36776"/>
          <a:stretch/>
        </p:blipFill>
        <p:spPr>
          <a:xfrm>
            <a:off x="20" y="10"/>
            <a:ext cx="3280138" cy="6857990"/>
          </a:xfrm>
          <a:prstGeom prst="rect">
            <a:avLst/>
          </a:prstGeom>
        </p:spPr>
      </p:pic>
      <p:sp>
        <p:nvSpPr>
          <p:cNvPr id="28682" name="Rectangle 28681">
            <a:extLst>
              <a:ext uri="{FF2B5EF4-FFF2-40B4-BE49-F238E27FC236}">
                <a16:creationId xmlns:a16="http://schemas.microsoft.com/office/drawing/2014/main" id="{673DA661-0AB2-4196-A6A3-7A92321CC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8674" name="Rectangle 3">
            <a:extLst>
              <a:ext uri="{FF2B5EF4-FFF2-40B4-BE49-F238E27FC236}">
                <a16:creationId xmlns:a16="http://schemas.microsoft.com/office/drawing/2014/main" id="{7D9A6A41-851A-5F97-5BD2-669CD5FF0E35}"/>
              </a:ext>
            </a:extLst>
          </p:cNvPr>
          <p:cNvSpPr>
            <a:spLocks noGrp="1" noChangeArrowheads="1"/>
          </p:cNvSpPr>
          <p:nvPr>
            <p:ph idx="1"/>
          </p:nvPr>
        </p:nvSpPr>
        <p:spPr>
          <a:xfrm>
            <a:off x="3825618" y="2286000"/>
            <a:ext cx="4632582" cy="3581400"/>
          </a:xfrm>
        </p:spPr>
        <p:txBody>
          <a:bodyPr>
            <a:normAutofit/>
          </a:bodyPr>
          <a:lstStyle/>
          <a:p>
            <a:pPr marL="447675" eaLnBrk="1" hangingPunct="1">
              <a:buFont typeface="Wingdings 2" pitchFamily="2" charset="2"/>
              <a:buChar char=""/>
            </a:pPr>
            <a:endParaRPr lang="fr-FR" altLang="fr-FR" sz="1700">
              <a:latin typeface="Arial" panose="020B0604020202020204" pitchFamily="34" charset="0"/>
            </a:endParaRPr>
          </a:p>
          <a:p>
            <a:pPr marL="447675" eaLnBrk="1" hangingPunct="1">
              <a:buFont typeface="Wingdings 2" pitchFamily="2" charset="2"/>
              <a:buChar char=""/>
            </a:pPr>
            <a:r>
              <a:rPr lang="fr-FR" altLang="fr-FR" sz="1700">
                <a:latin typeface="Arial" panose="020B0604020202020204" pitchFamily="34" charset="0"/>
              </a:rPr>
              <a:t>En France</a:t>
            </a:r>
          </a:p>
          <a:p>
            <a:pPr marL="447675" eaLnBrk="1" hangingPunct="1">
              <a:buFontTx/>
              <a:buNone/>
            </a:pPr>
            <a:r>
              <a:rPr lang="fr-FR" altLang="fr-FR" sz="1700">
                <a:latin typeface="Arial" panose="020B0604020202020204" pitchFamily="34" charset="0"/>
              </a:rPr>
              <a:t>Prescription initiale par le spécialiste: pediatre, psychiatre, neurologue</a:t>
            </a:r>
          </a:p>
          <a:p>
            <a:pPr marL="447675" eaLnBrk="1" hangingPunct="1">
              <a:buFontTx/>
              <a:buNone/>
            </a:pPr>
            <a:r>
              <a:rPr lang="fr-FR" altLang="fr-FR" sz="1700">
                <a:latin typeface="Arial" panose="020B0604020202020204" pitchFamily="34" charset="0"/>
              </a:rPr>
              <a:t>Posologie:  entre 0,5et 1 mg/kg/j</a:t>
            </a:r>
          </a:p>
          <a:p>
            <a:pPr marL="447675" eaLnBrk="1" hangingPunct="1">
              <a:buFontTx/>
              <a:buNone/>
            </a:pPr>
            <a:r>
              <a:rPr lang="fr-FR" altLang="fr-FR" sz="1700">
                <a:latin typeface="Arial" panose="020B0604020202020204" pitchFamily="34" charset="0"/>
              </a:rPr>
              <a:t>Maximum 60 mg</a:t>
            </a:r>
          </a:p>
          <a:p>
            <a:pPr marL="447675" eaLnBrk="1" hangingPunct="1">
              <a:buFontTx/>
              <a:buNone/>
            </a:pPr>
            <a:r>
              <a:rPr lang="fr-FR" altLang="fr-FR" sz="1700">
                <a:latin typeface="Arial" panose="020B0604020202020204" pitchFamily="34" charset="0"/>
              </a:rPr>
              <a:t>Prescription d’emblée par une présentation à libération prolongée avec une ascension en deux à trois palliers</a:t>
            </a:r>
          </a:p>
          <a:p>
            <a:pPr marL="447675" eaLnBrk="1" hangingPunct="1">
              <a:buFontTx/>
              <a:buNone/>
            </a:pPr>
            <a:r>
              <a:rPr lang="fr-FR" altLang="fr-FR" sz="1700">
                <a:latin typeface="Arial" panose="020B0604020202020204" pitchFamily="34" charset="0"/>
              </a:rPr>
              <a:t>Administration le matin</a:t>
            </a:r>
          </a:p>
          <a:p>
            <a:pPr marL="447675" eaLnBrk="1" hangingPunct="1">
              <a:buFontTx/>
              <a:buNone/>
            </a:pPr>
            <a:endParaRPr lang="fr-FR" altLang="fr-FR" sz="1700">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a:extLst>
              <a:ext uri="{FF2B5EF4-FFF2-40B4-BE49-F238E27FC236}">
                <a16:creationId xmlns:a16="http://schemas.microsoft.com/office/drawing/2014/main" id="{612DD252-C4CF-4BC6-F02C-A3D25D92F7AC}"/>
              </a:ext>
            </a:extLst>
          </p:cNvPr>
          <p:cNvSpPr>
            <a:spLocks noGrp="1" noChangeArrowheads="1"/>
          </p:cNvSpPr>
          <p:nvPr>
            <p:ph type="title"/>
          </p:nvPr>
        </p:nvSpPr>
        <p:spPr/>
        <p:txBody>
          <a:bodyPr/>
          <a:lstStyle/>
          <a:p>
            <a:pPr eaLnBrk="1" hangingPunct="1"/>
            <a:r>
              <a:rPr lang="fr-FR" altLang="fr-FR"/>
              <a:t>Action Immédiate</a:t>
            </a:r>
          </a:p>
        </p:txBody>
      </p:sp>
      <p:graphicFrame>
        <p:nvGraphicFramePr>
          <p:cNvPr id="5" name="Tableau 5">
            <a:extLst>
              <a:ext uri="{FF2B5EF4-FFF2-40B4-BE49-F238E27FC236}">
                <a16:creationId xmlns:a16="http://schemas.microsoft.com/office/drawing/2014/main" id="{D38C5EC7-5244-4A7E-38FA-CFB9C7D14A33}"/>
              </a:ext>
            </a:extLst>
          </p:cNvPr>
          <p:cNvGraphicFramePr>
            <a:graphicFrameLocks noGrp="1"/>
          </p:cNvGraphicFramePr>
          <p:nvPr>
            <p:ph idx="1"/>
          </p:nvPr>
        </p:nvGraphicFramePr>
        <p:xfrm>
          <a:off x="1028700" y="2286000"/>
          <a:ext cx="7200900" cy="1189038"/>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396346">
                <a:tc>
                  <a:txBody>
                    <a:bodyPr/>
                    <a:lstStyle/>
                    <a:p>
                      <a:r>
                        <a:rPr lang="fr-FR" sz="2000" dirty="0" err="1"/>
                        <a:t>Specialité</a:t>
                      </a:r>
                      <a:endParaRPr lang="fr-FR" sz="2000" dirty="0"/>
                    </a:p>
                  </a:txBody>
                  <a:tcPr marT="45732" marB="45732"/>
                </a:tc>
                <a:tc>
                  <a:txBody>
                    <a:bodyPr/>
                    <a:lstStyle/>
                    <a:p>
                      <a:r>
                        <a:rPr lang="fr-FR" sz="2000" dirty="0" err="1"/>
                        <a:t>Ritaline</a:t>
                      </a:r>
                      <a:endParaRPr lang="fr-FR" sz="2000" dirty="0"/>
                    </a:p>
                  </a:txBody>
                  <a:tcPr marT="45732" marB="45732"/>
                </a:tc>
                <a:extLst>
                  <a:ext uri="{0D108BD9-81ED-4DB2-BD59-A6C34878D82A}">
                    <a16:rowId xmlns:a16="http://schemas.microsoft.com/office/drawing/2014/main" val="10000"/>
                  </a:ext>
                </a:extLst>
              </a:tr>
              <a:tr h="396346">
                <a:tc>
                  <a:txBody>
                    <a:bodyPr/>
                    <a:lstStyle/>
                    <a:p>
                      <a:r>
                        <a:rPr lang="fr-FR" sz="2000" dirty="0"/>
                        <a:t>Dosage et présentation</a:t>
                      </a:r>
                    </a:p>
                  </a:txBody>
                  <a:tcPr marT="45732" marB="45732"/>
                </a:tc>
                <a:tc>
                  <a:txBody>
                    <a:bodyPr/>
                    <a:lstStyle/>
                    <a:p>
                      <a:r>
                        <a:rPr lang="fr-FR" sz="2000" dirty="0"/>
                        <a:t>Comprimé 10mg sécable</a:t>
                      </a:r>
                    </a:p>
                  </a:txBody>
                  <a:tcPr marT="45732" marB="45732"/>
                </a:tc>
                <a:extLst>
                  <a:ext uri="{0D108BD9-81ED-4DB2-BD59-A6C34878D82A}">
                    <a16:rowId xmlns:a16="http://schemas.microsoft.com/office/drawing/2014/main" val="10001"/>
                  </a:ext>
                </a:extLst>
              </a:tr>
              <a:tr h="396346">
                <a:tc>
                  <a:txBody>
                    <a:bodyPr/>
                    <a:lstStyle/>
                    <a:p>
                      <a:r>
                        <a:rPr lang="fr-FR" sz="2000" dirty="0"/>
                        <a:t>Durée d’action </a:t>
                      </a:r>
                    </a:p>
                  </a:txBody>
                  <a:tcPr marT="45732" marB="45732"/>
                </a:tc>
                <a:tc>
                  <a:txBody>
                    <a:bodyPr/>
                    <a:lstStyle/>
                    <a:p>
                      <a:r>
                        <a:rPr lang="fr-FR" sz="2000" dirty="0"/>
                        <a:t>3-4h</a:t>
                      </a:r>
                    </a:p>
                  </a:txBody>
                  <a:tcPr marT="45732" marB="45732"/>
                </a:tc>
                <a:extLst>
                  <a:ext uri="{0D108BD9-81ED-4DB2-BD59-A6C34878D82A}">
                    <a16:rowId xmlns:a16="http://schemas.microsoft.com/office/drawing/2014/main" val="10002"/>
                  </a:ext>
                </a:extLst>
              </a:tr>
            </a:tbl>
          </a:graphicData>
        </a:graphic>
      </p:graphicFrame>
      <p:sp>
        <p:nvSpPr>
          <p:cNvPr id="29712" name="Espace réservé du pied de page 3">
            <a:extLst>
              <a:ext uri="{FF2B5EF4-FFF2-40B4-BE49-F238E27FC236}">
                <a16:creationId xmlns:a16="http://schemas.microsoft.com/office/drawing/2014/main" id="{7E8A646F-62AE-7EDF-AA3B-C930958C82F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a:extLst>
              <a:ext uri="{FF2B5EF4-FFF2-40B4-BE49-F238E27FC236}">
                <a16:creationId xmlns:a16="http://schemas.microsoft.com/office/drawing/2014/main" id="{BD41248A-B41C-76BD-DE31-1B014AD100EA}"/>
              </a:ext>
            </a:extLst>
          </p:cNvPr>
          <p:cNvSpPr>
            <a:spLocks noGrp="1" noChangeArrowheads="1"/>
          </p:cNvSpPr>
          <p:nvPr>
            <p:ph type="title"/>
          </p:nvPr>
        </p:nvSpPr>
        <p:spPr/>
        <p:txBody>
          <a:bodyPr/>
          <a:lstStyle/>
          <a:p>
            <a:pPr eaLnBrk="1" hangingPunct="1"/>
            <a:r>
              <a:rPr lang="fr-FR" altLang="fr-FR"/>
              <a:t>Action Prolongée</a:t>
            </a:r>
          </a:p>
        </p:txBody>
      </p:sp>
      <p:graphicFrame>
        <p:nvGraphicFramePr>
          <p:cNvPr id="6" name="Tableau 6">
            <a:extLst>
              <a:ext uri="{FF2B5EF4-FFF2-40B4-BE49-F238E27FC236}">
                <a16:creationId xmlns:a16="http://schemas.microsoft.com/office/drawing/2014/main" id="{8A5209B7-9E93-E260-0AFD-5778E0465753}"/>
              </a:ext>
            </a:extLst>
          </p:cNvPr>
          <p:cNvGraphicFramePr>
            <a:graphicFrameLocks noGrp="1"/>
          </p:cNvGraphicFramePr>
          <p:nvPr>
            <p:ph idx="1"/>
          </p:nvPr>
        </p:nvGraphicFramePr>
        <p:xfrm>
          <a:off x="1331913" y="1768475"/>
          <a:ext cx="7200900" cy="4851400"/>
        </p:xfrm>
        <a:graphic>
          <a:graphicData uri="http://schemas.openxmlformats.org/drawingml/2006/table">
            <a:tbl>
              <a:tblPr firstRow="1" bandRow="1">
                <a:tableStyleId>{5C22544A-7EE6-4342-B048-85BDC9FD1C3A}</a:tableStyleId>
              </a:tblPr>
              <a:tblGrid>
                <a:gridCol w="1440180">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1440180">
                  <a:extLst>
                    <a:ext uri="{9D8B030D-6E8A-4147-A177-3AD203B41FA5}">
                      <a16:colId xmlns:a16="http://schemas.microsoft.com/office/drawing/2014/main" val="20002"/>
                    </a:ext>
                  </a:extLst>
                </a:gridCol>
                <a:gridCol w="1440180">
                  <a:extLst>
                    <a:ext uri="{9D8B030D-6E8A-4147-A177-3AD203B41FA5}">
                      <a16:colId xmlns:a16="http://schemas.microsoft.com/office/drawing/2014/main" val="20003"/>
                    </a:ext>
                  </a:extLst>
                </a:gridCol>
                <a:gridCol w="1440180">
                  <a:extLst>
                    <a:ext uri="{9D8B030D-6E8A-4147-A177-3AD203B41FA5}">
                      <a16:colId xmlns:a16="http://schemas.microsoft.com/office/drawing/2014/main" val="20004"/>
                    </a:ext>
                  </a:extLst>
                </a:gridCol>
              </a:tblGrid>
              <a:tr h="370840">
                <a:tc>
                  <a:txBody>
                    <a:bodyPr/>
                    <a:lstStyle/>
                    <a:p>
                      <a:r>
                        <a:rPr lang="fr-FR" dirty="0"/>
                        <a:t>Spécialité</a:t>
                      </a:r>
                    </a:p>
                  </a:txBody>
                  <a:tcPr/>
                </a:tc>
                <a:tc>
                  <a:txBody>
                    <a:bodyPr/>
                    <a:lstStyle/>
                    <a:p>
                      <a:r>
                        <a:rPr lang="fr-FR" dirty="0" err="1"/>
                        <a:t>Ritaline</a:t>
                      </a:r>
                      <a:r>
                        <a:rPr lang="fr-FR" dirty="0"/>
                        <a:t> LP</a:t>
                      </a:r>
                    </a:p>
                  </a:txBody>
                  <a:tcPr/>
                </a:tc>
                <a:tc>
                  <a:txBody>
                    <a:bodyPr/>
                    <a:lstStyle/>
                    <a:p>
                      <a:r>
                        <a:rPr lang="fr-FR" dirty="0" err="1"/>
                        <a:t>Quasym</a:t>
                      </a:r>
                      <a:r>
                        <a:rPr lang="fr-FR" dirty="0"/>
                        <a:t> LP</a:t>
                      </a:r>
                    </a:p>
                  </a:txBody>
                  <a:tcPr/>
                </a:tc>
                <a:tc>
                  <a:txBody>
                    <a:bodyPr/>
                    <a:lstStyle/>
                    <a:p>
                      <a:r>
                        <a:rPr lang="fr-FR" dirty="0" err="1"/>
                        <a:t>Medikinet</a:t>
                      </a:r>
                      <a:r>
                        <a:rPr lang="fr-FR" dirty="0"/>
                        <a:t> LM</a:t>
                      </a:r>
                    </a:p>
                  </a:txBody>
                  <a:tcPr/>
                </a:tc>
                <a:tc>
                  <a:txBody>
                    <a:bodyPr/>
                    <a:lstStyle/>
                    <a:p>
                      <a:r>
                        <a:rPr lang="fr-FR" dirty="0"/>
                        <a:t>Concerta ou </a:t>
                      </a:r>
                      <a:r>
                        <a:rPr lang="fr-FR" dirty="0" err="1"/>
                        <a:t>méthylphénidate</a:t>
                      </a:r>
                      <a:r>
                        <a:rPr lang="fr-FR" dirty="0"/>
                        <a:t> </a:t>
                      </a:r>
                      <a:r>
                        <a:rPr lang="fr-FR" dirty="0" err="1"/>
                        <a:t>Mylan</a:t>
                      </a:r>
                      <a:endParaRPr lang="fr-FR" dirty="0"/>
                    </a:p>
                  </a:txBody>
                  <a:tcPr/>
                </a:tc>
                <a:extLst>
                  <a:ext uri="{0D108BD9-81ED-4DB2-BD59-A6C34878D82A}">
                    <a16:rowId xmlns:a16="http://schemas.microsoft.com/office/drawing/2014/main" val="10000"/>
                  </a:ext>
                </a:extLst>
              </a:tr>
              <a:tr h="370840">
                <a:tc>
                  <a:txBody>
                    <a:bodyPr/>
                    <a:lstStyle/>
                    <a:p>
                      <a:r>
                        <a:rPr lang="fr-FR" dirty="0"/>
                        <a:t>Dosage et présentation</a:t>
                      </a:r>
                    </a:p>
                  </a:txBody>
                  <a:tcPr/>
                </a:tc>
                <a:tc>
                  <a:txBody>
                    <a:bodyPr/>
                    <a:lstStyle/>
                    <a:p>
                      <a:r>
                        <a:rPr lang="fr-FR" dirty="0"/>
                        <a:t>Gélule 10,20,30,40 mg ouvrable</a:t>
                      </a:r>
                    </a:p>
                  </a:txBody>
                  <a:tcPr/>
                </a:tc>
                <a:tc>
                  <a:txBody>
                    <a:bodyPr/>
                    <a:lstStyle/>
                    <a:p>
                      <a:r>
                        <a:rPr lang="fr-FR" dirty="0"/>
                        <a:t>Gélule 10,20,30 mg ouvrable</a:t>
                      </a:r>
                    </a:p>
                  </a:txBody>
                  <a:tcPr/>
                </a:tc>
                <a:tc>
                  <a:txBody>
                    <a:bodyPr/>
                    <a:lstStyle/>
                    <a:p>
                      <a:r>
                        <a:rPr lang="fr-FR" dirty="0"/>
                        <a:t>Gélule 5, 10,20,30,40 mg ouvrable</a:t>
                      </a:r>
                    </a:p>
                  </a:txBody>
                  <a:tcPr/>
                </a:tc>
                <a:tc>
                  <a:txBody>
                    <a:bodyPr/>
                    <a:lstStyle/>
                    <a:p>
                      <a:r>
                        <a:rPr lang="fr-FR" dirty="0"/>
                        <a:t>Comprimé 18,36,54 mg non ouvrable</a:t>
                      </a:r>
                    </a:p>
                  </a:txBody>
                  <a:tcPr/>
                </a:tc>
                <a:extLst>
                  <a:ext uri="{0D108BD9-81ED-4DB2-BD59-A6C34878D82A}">
                    <a16:rowId xmlns:a16="http://schemas.microsoft.com/office/drawing/2014/main" val="10001"/>
                  </a:ext>
                </a:extLst>
              </a:tr>
              <a:tr h="370840">
                <a:tc>
                  <a:txBody>
                    <a:bodyPr/>
                    <a:lstStyle/>
                    <a:p>
                      <a:r>
                        <a:rPr lang="fr-FR" dirty="0"/>
                        <a:t>Proportion de </a:t>
                      </a:r>
                      <a:r>
                        <a:rPr lang="fr-FR" dirty="0" err="1"/>
                        <a:t>méthylphénidate</a:t>
                      </a:r>
                      <a:r>
                        <a:rPr lang="fr-FR" dirty="0"/>
                        <a:t>: libération </a:t>
                      </a:r>
                      <a:r>
                        <a:rPr lang="fr-FR" dirty="0" err="1"/>
                        <a:t>immédaite</a:t>
                      </a:r>
                      <a:r>
                        <a:rPr lang="fr-FR" dirty="0"/>
                        <a:t> (LI)</a:t>
                      </a:r>
                    </a:p>
                    <a:p>
                      <a:r>
                        <a:rPr lang="fr-FR" dirty="0"/>
                        <a:t>Libération prolongée (LP)</a:t>
                      </a:r>
                    </a:p>
                  </a:txBody>
                  <a:tcPr/>
                </a:tc>
                <a:tc>
                  <a:txBody>
                    <a:bodyPr/>
                    <a:lstStyle/>
                    <a:p>
                      <a:r>
                        <a:rPr lang="fr-FR" dirty="0"/>
                        <a:t>LI/LP</a:t>
                      </a:r>
                    </a:p>
                    <a:p>
                      <a:r>
                        <a:rPr lang="fr-FR" dirty="0"/>
                        <a:t>50/50</a:t>
                      </a:r>
                    </a:p>
                  </a:txBody>
                  <a:tcPr/>
                </a:tc>
                <a:tc>
                  <a:txBody>
                    <a:bodyPr/>
                    <a:lstStyle/>
                    <a:p>
                      <a:r>
                        <a:rPr lang="fr-FR" dirty="0"/>
                        <a:t>LI/LP</a:t>
                      </a:r>
                      <a:br>
                        <a:rPr lang="fr-FR" dirty="0"/>
                      </a:br>
                      <a:r>
                        <a:rPr lang="fr-FR" dirty="0"/>
                        <a:t>30/70</a:t>
                      </a:r>
                    </a:p>
                  </a:txBody>
                  <a:tcPr/>
                </a:tc>
                <a:tc>
                  <a:txBody>
                    <a:bodyPr/>
                    <a:lstStyle/>
                    <a:p>
                      <a:r>
                        <a:rPr lang="fr-FR" dirty="0"/>
                        <a:t>LI/LP</a:t>
                      </a:r>
                      <a:br>
                        <a:rPr lang="fr-FR" dirty="0"/>
                      </a:br>
                      <a:r>
                        <a:rPr lang="fr-FR" dirty="0"/>
                        <a:t>50/50</a:t>
                      </a:r>
                    </a:p>
                  </a:txBody>
                  <a:tcPr/>
                </a:tc>
                <a:tc>
                  <a:txBody>
                    <a:bodyPr/>
                    <a:lstStyle/>
                    <a:p>
                      <a:r>
                        <a:rPr lang="fr-FR" dirty="0"/>
                        <a:t>LI/LP</a:t>
                      </a:r>
                    </a:p>
                    <a:p>
                      <a:r>
                        <a:rPr lang="fr-FR" dirty="0"/>
                        <a:t>22/78</a:t>
                      </a:r>
                    </a:p>
                  </a:txBody>
                  <a:tcPr/>
                </a:tc>
                <a:extLst>
                  <a:ext uri="{0D108BD9-81ED-4DB2-BD59-A6C34878D82A}">
                    <a16:rowId xmlns:a16="http://schemas.microsoft.com/office/drawing/2014/main" val="10002"/>
                  </a:ext>
                </a:extLst>
              </a:tr>
              <a:tr h="370840">
                <a:tc>
                  <a:txBody>
                    <a:bodyPr/>
                    <a:lstStyle/>
                    <a:p>
                      <a:r>
                        <a:rPr lang="fr-FR" dirty="0"/>
                        <a:t>Durée d’action</a:t>
                      </a:r>
                    </a:p>
                  </a:txBody>
                  <a:tcPr/>
                </a:tc>
                <a:tc>
                  <a:txBody>
                    <a:bodyPr/>
                    <a:lstStyle/>
                    <a:p>
                      <a:r>
                        <a:rPr lang="fr-FR" dirty="0"/>
                        <a:t>8h</a:t>
                      </a:r>
                    </a:p>
                  </a:txBody>
                  <a:tcPr/>
                </a:tc>
                <a:tc>
                  <a:txBody>
                    <a:bodyPr/>
                    <a:lstStyle/>
                    <a:p>
                      <a:r>
                        <a:rPr lang="fr-FR" dirty="0"/>
                        <a:t>8h</a:t>
                      </a:r>
                    </a:p>
                  </a:txBody>
                  <a:tcPr/>
                </a:tc>
                <a:tc>
                  <a:txBody>
                    <a:bodyPr/>
                    <a:lstStyle/>
                    <a:p>
                      <a:r>
                        <a:rPr lang="fr-FR" dirty="0"/>
                        <a:t>8h</a:t>
                      </a:r>
                    </a:p>
                  </a:txBody>
                  <a:tcPr/>
                </a:tc>
                <a:tc>
                  <a:txBody>
                    <a:bodyPr/>
                    <a:lstStyle/>
                    <a:p>
                      <a:r>
                        <a:rPr lang="fr-FR" dirty="0"/>
                        <a:t>12h</a:t>
                      </a:r>
                    </a:p>
                  </a:txBody>
                  <a:tcPr/>
                </a:tc>
                <a:extLst>
                  <a:ext uri="{0D108BD9-81ED-4DB2-BD59-A6C34878D82A}">
                    <a16:rowId xmlns:a16="http://schemas.microsoft.com/office/drawing/2014/main" val="10003"/>
                  </a:ext>
                </a:extLst>
              </a:tr>
              <a:tr h="370840">
                <a:tc>
                  <a:txBody>
                    <a:bodyPr/>
                    <a:lstStyle/>
                    <a:p>
                      <a:endParaRPr lang="fr-FR"/>
                    </a:p>
                  </a:txBody>
                  <a:tcPr/>
                </a:tc>
                <a:tc>
                  <a:txBody>
                    <a:bodyPr/>
                    <a:lstStyle/>
                    <a:p>
                      <a:r>
                        <a:rPr lang="fr-FR" dirty="0" err="1"/>
                        <a:t>Gelule</a:t>
                      </a:r>
                      <a:r>
                        <a:rPr lang="fr-FR" dirty="0"/>
                        <a:t> peut être ouverte, micro granules donnés sans les croquer en prise unique matinale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err="1"/>
                        <a:t>Gelule</a:t>
                      </a:r>
                      <a:r>
                        <a:rPr lang="fr-FR" dirty="0"/>
                        <a:t> peut être ouverte, micro granules donnés sans les croquer en prise unique matinale</a:t>
                      </a:r>
                    </a:p>
                    <a:p>
                      <a:endParaRPr lang="fr-FR"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err="1"/>
                        <a:t>Gelule</a:t>
                      </a:r>
                      <a:r>
                        <a:rPr lang="fr-FR" dirty="0"/>
                        <a:t> peut être ouverte, micro granules donnés sans les croquer en prise unique matinale</a:t>
                      </a:r>
                    </a:p>
                    <a:p>
                      <a:endParaRPr lang="fr-FR" dirty="0"/>
                    </a:p>
                  </a:txBody>
                  <a:tcPr/>
                </a:tc>
                <a:tc>
                  <a:txBody>
                    <a:bodyPr/>
                    <a:lstStyle/>
                    <a:p>
                      <a:r>
                        <a:rPr lang="fr-FR" dirty="0"/>
                        <a:t>Ne peut pas </a:t>
                      </a:r>
                      <a:r>
                        <a:rPr lang="fr-FR" dirty="0" err="1"/>
                        <a:t>etre</a:t>
                      </a:r>
                      <a:r>
                        <a:rPr lang="fr-FR" dirty="0"/>
                        <a:t> ouvert ou modifier</a:t>
                      </a:r>
                    </a:p>
                    <a:p>
                      <a:r>
                        <a:rPr lang="fr-FR" dirty="0"/>
                        <a:t>18 mg de Concerta est équivalent à 15 mg de </a:t>
                      </a:r>
                      <a:r>
                        <a:rPr lang="fr-FR" dirty="0" err="1"/>
                        <a:t>méthylphénidate</a:t>
                      </a:r>
                      <a:endParaRPr lang="fr-FR" dirty="0"/>
                    </a:p>
                  </a:txBody>
                  <a:tcPr/>
                </a:tc>
                <a:extLst>
                  <a:ext uri="{0D108BD9-81ED-4DB2-BD59-A6C34878D82A}">
                    <a16:rowId xmlns:a16="http://schemas.microsoft.com/office/drawing/2014/main" val="10004"/>
                  </a:ext>
                </a:extLst>
              </a:tr>
            </a:tbl>
          </a:graphicData>
        </a:graphic>
      </p:graphicFrame>
      <p:sp>
        <p:nvSpPr>
          <p:cNvPr id="30760" name="Espace réservé du pied de page 3">
            <a:extLst>
              <a:ext uri="{FF2B5EF4-FFF2-40B4-BE49-F238E27FC236}">
                <a16:creationId xmlns:a16="http://schemas.microsoft.com/office/drawing/2014/main" id="{9FA163D6-B92B-BE1A-05B1-197437E4AB87}"/>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1749" name="Picture 31748">
            <a:extLst>
              <a:ext uri="{FF2B5EF4-FFF2-40B4-BE49-F238E27FC236}">
                <a16:creationId xmlns:a16="http://schemas.microsoft.com/office/drawing/2014/main" id="{6AEDD37E-52E5-C2EF-1E32-BA2D0C873337}"/>
              </a:ext>
            </a:extLst>
          </p:cNvPr>
          <p:cNvPicPr>
            <a:picLocks noChangeAspect="1"/>
          </p:cNvPicPr>
          <p:nvPr/>
        </p:nvPicPr>
        <p:blipFill rotWithShape="1">
          <a:blip r:embed="rId2"/>
          <a:srcRect l="25021"/>
          <a:stretch/>
        </p:blipFill>
        <p:spPr>
          <a:xfrm>
            <a:off x="20" y="10"/>
            <a:ext cx="9141468" cy="6857990"/>
          </a:xfrm>
          <a:prstGeom prst="rect">
            <a:avLst/>
          </a:prstGeom>
        </p:spPr>
      </p:pic>
      <p:sp>
        <p:nvSpPr>
          <p:cNvPr id="31753" name="Rectangle 31752">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Titre 1">
            <a:extLst>
              <a:ext uri="{FF2B5EF4-FFF2-40B4-BE49-F238E27FC236}">
                <a16:creationId xmlns:a16="http://schemas.microsoft.com/office/drawing/2014/main" id="{B75B4FAB-713F-6177-3985-0FD1807DED29}"/>
              </a:ext>
            </a:extLst>
          </p:cNvPr>
          <p:cNvSpPr>
            <a:spLocks noGrp="1" noChangeArrowheads="1"/>
          </p:cNvSpPr>
          <p:nvPr>
            <p:ph type="title"/>
          </p:nvPr>
        </p:nvSpPr>
        <p:spPr>
          <a:xfrm>
            <a:off x="1028700" y="685800"/>
            <a:ext cx="7200900" cy="1485900"/>
          </a:xfrm>
        </p:spPr>
        <p:txBody>
          <a:bodyPr>
            <a:normAutofit/>
          </a:bodyPr>
          <a:lstStyle/>
          <a:p>
            <a:pPr eaLnBrk="1" hangingPunct="1"/>
            <a:r>
              <a:rPr lang="fr-FR" altLang="fr-FR">
                <a:latin typeface="Times New Roman" panose="02020603050405020304" pitchFamily="18" charset="0"/>
              </a:rPr>
              <a:t>Traitement : effets secondaires</a:t>
            </a:r>
          </a:p>
        </p:txBody>
      </p:sp>
      <p:sp>
        <p:nvSpPr>
          <p:cNvPr id="31755" name="Rectangle 31754">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1746" name="Espace réservé du contenu 2">
            <a:extLst>
              <a:ext uri="{FF2B5EF4-FFF2-40B4-BE49-F238E27FC236}">
                <a16:creationId xmlns:a16="http://schemas.microsoft.com/office/drawing/2014/main" id="{1A32FB88-ACC4-B8D2-A13B-FA3AE5A02E5E}"/>
              </a:ext>
            </a:extLst>
          </p:cNvPr>
          <p:cNvSpPr>
            <a:spLocks noGrp="1" noChangeArrowheads="1"/>
          </p:cNvSpPr>
          <p:nvPr>
            <p:ph idx="1"/>
          </p:nvPr>
        </p:nvSpPr>
        <p:spPr>
          <a:xfrm>
            <a:off x="1028700" y="2286000"/>
            <a:ext cx="7200900" cy="3581400"/>
          </a:xfrm>
        </p:spPr>
        <p:txBody>
          <a:bodyPr>
            <a:normAutofit/>
          </a:bodyPr>
          <a:lstStyle/>
          <a:p>
            <a:pPr indent="-173038" eaLnBrk="1" hangingPunct="1">
              <a:buFont typeface="Arial" panose="020B0604020202020204" pitchFamily="34" charset="0"/>
              <a:buChar char="•"/>
            </a:pPr>
            <a:r>
              <a:rPr lang="fr-FR" altLang="fr-FR" sz="1900">
                <a:latin typeface="Times New Roman" panose="02020603050405020304" pitchFamily="18" charset="0"/>
              </a:rPr>
              <a:t>Transitoires : céphalées, vertiges, somnolence, nausées, douleurs abdominales</a:t>
            </a:r>
          </a:p>
          <a:p>
            <a:pPr indent="-173038" eaLnBrk="1" hangingPunct="1">
              <a:buFont typeface="Arial" panose="020B0604020202020204" pitchFamily="34" charset="0"/>
              <a:buChar char="•"/>
            </a:pPr>
            <a:r>
              <a:rPr lang="fr-FR" altLang="fr-FR" sz="1900">
                <a:latin typeface="Times New Roman" panose="02020603050405020304" pitchFamily="18" charset="0"/>
              </a:rPr>
              <a:t>Anorexie, baisse d</a:t>
            </a:r>
            <a:r>
              <a:rPr lang="ja-JP" altLang="fr-FR" sz="1900">
                <a:latin typeface="Times New Roman" panose="02020603050405020304" pitchFamily="18" charset="0"/>
              </a:rPr>
              <a:t>’</a:t>
            </a:r>
            <a:r>
              <a:rPr lang="fr-FR" altLang="ja-JP" sz="1900">
                <a:latin typeface="Times New Roman" panose="02020603050405020304" pitchFamily="18" charset="0"/>
              </a:rPr>
              <a:t>appétit</a:t>
            </a:r>
          </a:p>
          <a:p>
            <a:pPr indent="-173038" eaLnBrk="1" hangingPunct="1">
              <a:buFont typeface="Arial" panose="020B0604020202020204" pitchFamily="34" charset="0"/>
              <a:buChar char="•"/>
            </a:pPr>
            <a:r>
              <a:rPr lang="fr-FR" altLang="fr-FR" sz="1900">
                <a:latin typeface="Times New Roman" panose="02020603050405020304" pitchFamily="18" charset="0"/>
              </a:rPr>
              <a:t>Troubles du sommeil : prise matin ou matin-midi si forme standard</a:t>
            </a:r>
          </a:p>
          <a:p>
            <a:pPr indent="-173038" eaLnBrk="1" hangingPunct="1">
              <a:buFont typeface="Arial" panose="020B0604020202020204" pitchFamily="34" charset="0"/>
              <a:buChar char="•"/>
            </a:pPr>
            <a:r>
              <a:rPr lang="fr-FR" altLang="fr-FR" sz="1900">
                <a:latin typeface="Times New Roman" panose="02020603050405020304" pitchFamily="18" charset="0"/>
              </a:rPr>
              <a:t>Trouble de l</a:t>
            </a:r>
            <a:r>
              <a:rPr lang="ja-JP" altLang="fr-FR" sz="1900">
                <a:latin typeface="Times New Roman" panose="02020603050405020304" pitchFamily="18" charset="0"/>
              </a:rPr>
              <a:t>’</a:t>
            </a:r>
            <a:r>
              <a:rPr lang="fr-FR" altLang="ja-JP" sz="1900">
                <a:latin typeface="Times New Roman" panose="02020603050405020304" pitchFamily="18" charset="0"/>
              </a:rPr>
              <a:t>accomodation : flou visuel</a:t>
            </a:r>
          </a:p>
          <a:p>
            <a:pPr indent="-173038" eaLnBrk="1" hangingPunct="1">
              <a:buFont typeface="Arial" panose="020B0604020202020204" pitchFamily="34" charset="0"/>
              <a:buChar char="•"/>
            </a:pPr>
            <a:r>
              <a:rPr lang="fr-FR" altLang="fr-FR" sz="1900">
                <a:latin typeface="Times New Roman" panose="02020603050405020304" pitchFamily="18" charset="0"/>
              </a:rPr>
              <a:t>Palpitations, tachycardie, élévation TA : surveillance TA</a:t>
            </a:r>
          </a:p>
          <a:p>
            <a:pPr indent="-173038" eaLnBrk="1" hangingPunct="1">
              <a:buFont typeface="Arial" panose="020B0604020202020204" pitchFamily="34" charset="0"/>
              <a:buChar char="•"/>
            </a:pPr>
            <a:r>
              <a:rPr lang="fr-FR" altLang="fr-FR" sz="1900">
                <a:latin typeface="Times New Roman" panose="02020603050405020304" pitchFamily="18" charset="0"/>
              </a:rPr>
              <a:t>Ralentissement staturo-pondéral : arrêter pendant vacances scolaires, parfois WE</a:t>
            </a:r>
          </a:p>
          <a:p>
            <a:pPr indent="-173038" eaLnBrk="1" hangingPunct="1">
              <a:buFont typeface="Arial" panose="020B0604020202020204" pitchFamily="34" charset="0"/>
              <a:buChar char="•"/>
            </a:pPr>
            <a:r>
              <a:rPr lang="fr-FR" altLang="fr-FR" sz="1900" i="1">
                <a:latin typeface="Times New Roman" panose="02020603050405020304" pitchFamily="18" charset="0"/>
              </a:rPr>
              <a:t>Rares si posologie faible &lt;1mg/kg/j</a:t>
            </a:r>
          </a:p>
        </p:txBody>
      </p:sp>
      <p:sp>
        <p:nvSpPr>
          <p:cNvPr id="31747" name="Espace réservé du pied de page 3">
            <a:extLst>
              <a:ext uri="{FF2B5EF4-FFF2-40B4-BE49-F238E27FC236}">
                <a16:creationId xmlns:a16="http://schemas.microsoft.com/office/drawing/2014/main" id="{F7313BE6-635C-417A-8247-D42D408D6CF1}"/>
              </a:ext>
            </a:extLst>
          </p:cNvPr>
          <p:cNvSpPr>
            <a:spLocks noGrp="1" noChangeArrowheads="1"/>
          </p:cNvSpPr>
          <p:nvPr>
            <p:ph type="ftr" sz="quarter" idx="11"/>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2773" name="Picture 32772" descr="Personnes se tenant les mains">
            <a:extLst>
              <a:ext uri="{FF2B5EF4-FFF2-40B4-BE49-F238E27FC236}">
                <a16:creationId xmlns:a16="http://schemas.microsoft.com/office/drawing/2014/main" id="{4CEC37E7-C23B-5773-51EC-BFF83046CB95}"/>
              </a:ext>
            </a:extLst>
          </p:cNvPr>
          <p:cNvPicPr>
            <a:picLocks noChangeAspect="1"/>
          </p:cNvPicPr>
          <p:nvPr/>
        </p:nvPicPr>
        <p:blipFill rotWithShape="1">
          <a:blip r:embed="rId2"/>
          <a:srcRect l="11025" r="-1" b="-1"/>
          <a:stretch/>
        </p:blipFill>
        <p:spPr>
          <a:xfrm>
            <a:off x="20" y="10"/>
            <a:ext cx="9141468" cy="6857990"/>
          </a:xfrm>
          <a:prstGeom prst="rect">
            <a:avLst/>
          </a:prstGeom>
        </p:spPr>
      </p:pic>
      <p:sp>
        <p:nvSpPr>
          <p:cNvPr id="32777" name="Rectangle 32776">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Titre 1">
            <a:extLst>
              <a:ext uri="{FF2B5EF4-FFF2-40B4-BE49-F238E27FC236}">
                <a16:creationId xmlns:a16="http://schemas.microsoft.com/office/drawing/2014/main" id="{1D074546-AA86-654D-9604-A2761265792E}"/>
              </a:ext>
            </a:extLst>
          </p:cNvPr>
          <p:cNvSpPr>
            <a:spLocks noGrp="1" noChangeArrowheads="1"/>
          </p:cNvSpPr>
          <p:nvPr>
            <p:ph type="title"/>
          </p:nvPr>
        </p:nvSpPr>
        <p:spPr>
          <a:xfrm>
            <a:off x="1028700" y="685800"/>
            <a:ext cx="7200900" cy="1485900"/>
          </a:xfrm>
        </p:spPr>
        <p:txBody>
          <a:bodyPr>
            <a:normAutofit/>
          </a:bodyPr>
          <a:lstStyle/>
          <a:p>
            <a:pPr eaLnBrk="1" hangingPunct="1"/>
            <a:r>
              <a:rPr lang="fr-FR" altLang="fr-FR">
                <a:latin typeface="Times New Roman" panose="02020603050405020304" pitchFamily="18" charset="0"/>
              </a:rPr>
              <a:t>Traitement : contre-indications</a:t>
            </a:r>
          </a:p>
        </p:txBody>
      </p:sp>
      <p:sp>
        <p:nvSpPr>
          <p:cNvPr id="32779" name="Rectangle 32778">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770" name="Espace réservé du contenu 2">
            <a:extLst>
              <a:ext uri="{FF2B5EF4-FFF2-40B4-BE49-F238E27FC236}">
                <a16:creationId xmlns:a16="http://schemas.microsoft.com/office/drawing/2014/main" id="{7797FED5-5709-87AB-D248-488D6F27B8D6}"/>
              </a:ext>
            </a:extLst>
          </p:cNvPr>
          <p:cNvSpPr>
            <a:spLocks noGrp="1" noChangeArrowheads="1"/>
          </p:cNvSpPr>
          <p:nvPr>
            <p:ph idx="1"/>
          </p:nvPr>
        </p:nvSpPr>
        <p:spPr>
          <a:xfrm>
            <a:off x="1028700" y="2286000"/>
            <a:ext cx="7200900" cy="3581400"/>
          </a:xfrm>
        </p:spPr>
        <p:txBody>
          <a:bodyPr>
            <a:normAutofit/>
          </a:bodyPr>
          <a:lstStyle/>
          <a:p>
            <a:pPr indent="-173038" eaLnBrk="1" hangingPunct="1">
              <a:buFont typeface="Arial" panose="020B0604020202020204" pitchFamily="34" charset="0"/>
              <a:buChar char="•"/>
            </a:pPr>
            <a:r>
              <a:rPr lang="fr-FR" altLang="fr-FR">
                <a:latin typeface="Times New Roman" panose="02020603050405020304" pitchFamily="18" charset="0"/>
              </a:rPr>
              <a:t>Affections cardio-vasculaires sévères</a:t>
            </a:r>
          </a:p>
          <a:p>
            <a:pPr indent="-173038" eaLnBrk="1" hangingPunct="1">
              <a:buFont typeface="Arial" panose="020B0604020202020204" pitchFamily="34" charset="0"/>
              <a:buChar char="•"/>
            </a:pPr>
            <a:r>
              <a:rPr lang="fr-FR" altLang="fr-FR">
                <a:latin typeface="Times New Roman" panose="02020603050405020304" pitchFamily="18" charset="0"/>
              </a:rPr>
              <a:t>Glaucome </a:t>
            </a:r>
          </a:p>
          <a:p>
            <a:pPr indent="-173038" eaLnBrk="1" hangingPunct="1">
              <a:buFont typeface="Arial" panose="020B0604020202020204" pitchFamily="34" charset="0"/>
              <a:buChar char="•"/>
            </a:pPr>
            <a:r>
              <a:rPr lang="fr-FR" altLang="fr-FR">
                <a:latin typeface="Times New Roman" panose="02020603050405020304" pitchFamily="18" charset="0"/>
              </a:rPr>
              <a:t>Hypersensibilité au méthylphénidate</a:t>
            </a:r>
          </a:p>
          <a:p>
            <a:pPr indent="-173038" eaLnBrk="1" hangingPunct="1">
              <a:buFont typeface="Arial" panose="020B0604020202020204" pitchFamily="34" charset="0"/>
              <a:buChar char="•"/>
            </a:pPr>
            <a:r>
              <a:rPr lang="fr-FR" altLang="fr-FR">
                <a:latin typeface="Times New Roman" panose="02020603050405020304" pitchFamily="18" charset="0"/>
              </a:rPr>
              <a:t>Grossesse, allaitement </a:t>
            </a:r>
          </a:p>
          <a:p>
            <a:pPr indent="-173038" eaLnBrk="1" hangingPunct="1">
              <a:buFont typeface="Arial" panose="020B0604020202020204" pitchFamily="34" charset="0"/>
              <a:buChar char="•"/>
            </a:pPr>
            <a:r>
              <a:rPr lang="fr-FR" altLang="fr-FR">
                <a:latin typeface="Times New Roman" panose="02020603050405020304" pitchFamily="18" charset="0"/>
              </a:rPr>
              <a:t>Traitement par IMAO(anti-dépresseurs)</a:t>
            </a:r>
          </a:p>
          <a:p>
            <a:pPr indent="-173038" eaLnBrk="1" hangingPunct="1">
              <a:buFontTx/>
              <a:buNone/>
            </a:pPr>
            <a:endParaRPr lang="fr-FR" altLang="fr-FR">
              <a:latin typeface="Times New Roman" panose="02020603050405020304" pitchFamily="18" charset="0"/>
            </a:endParaRPr>
          </a:p>
          <a:p>
            <a:pPr indent="-173038" eaLnBrk="1" hangingPunct="1">
              <a:buFont typeface="Arial" panose="020B0604020202020204" pitchFamily="34" charset="0"/>
              <a:buNone/>
            </a:pPr>
            <a:r>
              <a:rPr lang="fr-FR" altLang="fr-FR">
                <a:latin typeface="Times New Roman" panose="02020603050405020304" pitchFamily="18" charset="0"/>
              </a:rPr>
              <a:t>A surveiller si Trouble psychiatrique avéré : dépression, psychose, anxiété importante, si epilepsie</a:t>
            </a:r>
          </a:p>
          <a:p>
            <a:pPr indent="-173038" eaLnBrk="1" hangingPunct="1">
              <a:buFontTx/>
              <a:buNone/>
            </a:pPr>
            <a:endParaRPr lang="fr-FR" altLang="fr-FR">
              <a:latin typeface="Times New Roman" panose="02020603050405020304" pitchFamily="18" charset="0"/>
            </a:endParaRPr>
          </a:p>
        </p:txBody>
      </p:sp>
      <p:sp>
        <p:nvSpPr>
          <p:cNvPr id="32771" name="Espace réservé du pied de page 3">
            <a:extLst>
              <a:ext uri="{FF2B5EF4-FFF2-40B4-BE49-F238E27FC236}">
                <a16:creationId xmlns:a16="http://schemas.microsoft.com/office/drawing/2014/main" id="{E9B7B5D6-13DB-C610-591D-20F76DFF3723}"/>
              </a:ext>
            </a:extLst>
          </p:cNvPr>
          <p:cNvSpPr>
            <a:spLocks noGrp="1" noChangeArrowheads="1"/>
          </p:cNvSpPr>
          <p:nvPr>
            <p:ph type="ftr" sz="quarter" idx="11"/>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3"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4"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pic>
        <p:nvPicPr>
          <p:cNvPr id="8" name="Picture 7">
            <a:extLst>
              <a:ext uri="{FF2B5EF4-FFF2-40B4-BE49-F238E27FC236}">
                <a16:creationId xmlns:a16="http://schemas.microsoft.com/office/drawing/2014/main" id="{9E7F2510-10D5-F399-E2D7-1E8C6570CA20}"/>
              </a:ext>
            </a:extLst>
          </p:cNvPr>
          <p:cNvPicPr>
            <a:picLocks noChangeAspect="1"/>
          </p:cNvPicPr>
          <p:nvPr/>
        </p:nvPicPr>
        <p:blipFill rotWithShape="1">
          <a:blip r:embed="rId2"/>
          <a:srcRect l="14313" r="10702" b="1"/>
          <a:stretch/>
        </p:blipFill>
        <p:spPr>
          <a:xfrm>
            <a:off x="20" y="10"/>
            <a:ext cx="9143980" cy="6859300"/>
          </a:xfrm>
          <a:prstGeom prst="rect">
            <a:avLst/>
          </a:prstGeom>
        </p:spPr>
      </p:pic>
      <p:sp>
        <p:nvSpPr>
          <p:cNvPr id="16" name="Rectangle 15">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sp>
        <p:nvSpPr>
          <p:cNvPr id="20"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5" name="Titre 4">
            <a:extLst>
              <a:ext uri="{FF2B5EF4-FFF2-40B4-BE49-F238E27FC236}">
                <a16:creationId xmlns:a16="http://schemas.microsoft.com/office/drawing/2014/main" id="{AC07F1FF-3C5E-5A29-E06F-2A1A653B7EB7}"/>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eaLnBrk="1" hangingPunct="1"/>
            <a:r>
              <a:rPr lang="en-US" sz="6100">
                <a:solidFill>
                  <a:schemeClr val="tx2"/>
                </a:solidFill>
              </a:rPr>
              <a:t>Principes de prise en charge</a:t>
            </a:r>
          </a:p>
        </p:txBody>
      </p:sp>
      <p:sp>
        <p:nvSpPr>
          <p:cNvPr id="6" name="Espace réservé du texte 5">
            <a:extLst>
              <a:ext uri="{FF2B5EF4-FFF2-40B4-BE49-F238E27FC236}">
                <a16:creationId xmlns:a16="http://schemas.microsoft.com/office/drawing/2014/main" id="{2C3EFBB4-CCE3-8DE9-9689-CF087BF889A0}"/>
              </a:ext>
            </a:extLst>
          </p:cNvPr>
          <p:cNvSpPr>
            <a:spLocks noGrp="1"/>
          </p:cNvSpPr>
          <p:nvPr>
            <p:ph type="body" idx="1"/>
          </p:nvPr>
        </p:nvSpPr>
        <p:spPr>
          <a:xfrm>
            <a:off x="2009929" y="3956279"/>
            <a:ext cx="5123755" cy="1086237"/>
          </a:xfrm>
        </p:spPr>
        <p:txBody>
          <a:bodyPr vert="horz" lIns="91440" tIns="45720" rIns="91440" bIns="45720" rtlCol="0">
            <a:normAutofit/>
          </a:bodyPr>
          <a:lstStyle/>
          <a:p>
            <a:pPr algn="ctr" defTabSz="914400" eaLnBrk="1" hangingPunct="1"/>
            <a:endParaRPr lang="en-US" sz="2300"/>
          </a:p>
        </p:txBody>
      </p:sp>
      <p:sp>
        <p:nvSpPr>
          <p:cNvPr id="4" name="Espace réservé du pied de page 3">
            <a:extLst>
              <a:ext uri="{FF2B5EF4-FFF2-40B4-BE49-F238E27FC236}">
                <a16:creationId xmlns:a16="http://schemas.microsoft.com/office/drawing/2014/main" id="{50EE9C09-056E-D058-CF32-7B087943FB3D}"/>
              </a:ext>
            </a:extLst>
          </p:cNvPr>
          <p:cNvSpPr>
            <a:spLocks noGrp="1"/>
          </p:cNvSpPr>
          <p:nvPr>
            <p:ph type="ftr" sz="quarter" idx="11"/>
          </p:nvPr>
        </p:nvSpPr>
        <p:spPr>
          <a:xfrm>
            <a:off x="1938040" y="6453386"/>
            <a:ext cx="5267533" cy="404614"/>
          </a:xfrm>
        </p:spPr>
        <p:txBody>
          <a:bodyPr vert="horz" lIns="91440" tIns="45720" rIns="91440" bIns="45720" rtlCol="0" anchor="ctr">
            <a:normAutofit/>
          </a:bodyPr>
          <a:lstStyle/>
          <a:p>
            <a:pPr>
              <a:spcAft>
                <a:spcPts val="600"/>
              </a:spcAft>
              <a:defRPr/>
            </a:pPr>
            <a:endParaRPr lang="en-US" sz="1200" kern="1200" baseline="0" dirty="0">
              <a:solidFill>
                <a:schemeClr val="tx2"/>
              </a:solidFill>
              <a:latin typeface="+mn-lt"/>
              <a:ea typeface="+mn-ea"/>
              <a:cs typeface="+mn-cs"/>
            </a:endParaRPr>
          </a:p>
        </p:txBody>
      </p:sp>
    </p:spTree>
    <p:extLst>
      <p:ext uri="{BB962C8B-B14F-4D97-AF65-F5344CB8AC3E}">
        <p14:creationId xmlns:p14="http://schemas.microsoft.com/office/powerpoint/2010/main" val="180687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801" name="Rectangle 33800">
            <a:extLst>
              <a:ext uri="{FF2B5EF4-FFF2-40B4-BE49-F238E27FC236}">
                <a16:creationId xmlns:a16="http://schemas.microsoft.com/office/drawing/2014/main" id="{9F024D02-87BB-4538-BB35-BD297D94E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Rectangle 2">
            <a:extLst>
              <a:ext uri="{FF2B5EF4-FFF2-40B4-BE49-F238E27FC236}">
                <a16:creationId xmlns:a16="http://schemas.microsoft.com/office/drawing/2014/main" id="{13C6A81B-B680-5C6B-A3BB-576E5AA86C7A}"/>
              </a:ext>
            </a:extLst>
          </p:cNvPr>
          <p:cNvSpPr>
            <a:spLocks noGrp="1" noChangeArrowheads="1"/>
          </p:cNvSpPr>
          <p:nvPr>
            <p:ph type="title"/>
          </p:nvPr>
        </p:nvSpPr>
        <p:spPr>
          <a:xfrm>
            <a:off x="3825618" y="685800"/>
            <a:ext cx="4632582" cy="1485900"/>
          </a:xfrm>
        </p:spPr>
        <p:txBody>
          <a:bodyPr>
            <a:normAutofit/>
          </a:bodyPr>
          <a:lstStyle/>
          <a:p>
            <a:pPr eaLnBrk="1" hangingPunct="1"/>
            <a:r>
              <a:rPr lang="fr-FR" altLang="fr-FR" sz="3400" b="1">
                <a:latin typeface="Times New Roman" panose="02020603050405020304" pitchFamily="18" charset="0"/>
              </a:rPr>
              <a:t>Critères De Traitement Médicamenteux</a:t>
            </a:r>
          </a:p>
        </p:txBody>
      </p:sp>
      <p:pic>
        <p:nvPicPr>
          <p:cNvPr id="33797" name="Picture 33796" descr="Rangée d'échantillons pour les tests médicaux">
            <a:extLst>
              <a:ext uri="{FF2B5EF4-FFF2-40B4-BE49-F238E27FC236}">
                <a16:creationId xmlns:a16="http://schemas.microsoft.com/office/drawing/2014/main" id="{24AB4697-22A4-063A-0D25-EFF720FB6133}"/>
              </a:ext>
            </a:extLst>
          </p:cNvPr>
          <p:cNvPicPr>
            <a:picLocks noChangeAspect="1"/>
          </p:cNvPicPr>
          <p:nvPr/>
        </p:nvPicPr>
        <p:blipFill rotWithShape="1">
          <a:blip r:embed="rId3"/>
          <a:srcRect l="55563" r="8565"/>
          <a:stretch/>
        </p:blipFill>
        <p:spPr>
          <a:xfrm>
            <a:off x="20" y="10"/>
            <a:ext cx="3280138" cy="6857990"/>
          </a:xfrm>
          <a:prstGeom prst="rect">
            <a:avLst/>
          </a:prstGeom>
        </p:spPr>
      </p:pic>
      <p:sp>
        <p:nvSpPr>
          <p:cNvPr id="33803" name="Rectangle 33802">
            <a:extLst>
              <a:ext uri="{FF2B5EF4-FFF2-40B4-BE49-F238E27FC236}">
                <a16:creationId xmlns:a16="http://schemas.microsoft.com/office/drawing/2014/main" id="{673DA661-0AB2-4196-A6A3-7A92321CC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3794" name="Rectangle 3">
            <a:extLst>
              <a:ext uri="{FF2B5EF4-FFF2-40B4-BE49-F238E27FC236}">
                <a16:creationId xmlns:a16="http://schemas.microsoft.com/office/drawing/2014/main" id="{CC558CB3-1A2F-A26A-F862-84B4FFD3E9C7}"/>
              </a:ext>
            </a:extLst>
          </p:cNvPr>
          <p:cNvSpPr>
            <a:spLocks noGrp="1" noChangeArrowheads="1"/>
          </p:cNvSpPr>
          <p:nvPr>
            <p:ph idx="1"/>
          </p:nvPr>
        </p:nvSpPr>
        <p:spPr>
          <a:xfrm>
            <a:off x="3825618" y="2286000"/>
            <a:ext cx="4632582" cy="3581400"/>
          </a:xfrm>
        </p:spPr>
        <p:txBody>
          <a:bodyPr>
            <a:normAutofit/>
          </a:bodyPr>
          <a:lstStyle/>
          <a:p>
            <a:pPr marL="0" indent="0" eaLnBrk="1" hangingPunct="1">
              <a:buFontTx/>
              <a:buNone/>
            </a:pPr>
            <a:endParaRPr lang="fr-FR" altLang="fr-FR" b="1">
              <a:latin typeface="Times New Roman" panose="02020603050405020304" pitchFamily="18" charset="0"/>
            </a:endParaRPr>
          </a:p>
          <a:p>
            <a:pPr marL="0" indent="0" eaLnBrk="1" hangingPunct="1">
              <a:buFont typeface="Arial" panose="020B0604020202020204" pitchFamily="34" charset="0"/>
              <a:buChar char="•"/>
            </a:pPr>
            <a:r>
              <a:rPr lang="fr-FR" altLang="fr-FR">
                <a:latin typeface="Times New Roman" panose="02020603050405020304" pitchFamily="18" charset="0"/>
              </a:rPr>
              <a:t>Pas de contre-indication </a:t>
            </a:r>
          </a:p>
          <a:p>
            <a:pPr marL="0" indent="0" eaLnBrk="1" hangingPunct="1">
              <a:buFont typeface="Arial" panose="020B0604020202020204" pitchFamily="34" charset="0"/>
              <a:buChar char="•"/>
            </a:pPr>
            <a:r>
              <a:rPr lang="fr-FR" altLang="fr-FR">
                <a:latin typeface="Times New Roman" panose="02020603050405020304" pitchFamily="18" charset="0"/>
              </a:rPr>
              <a:t>Si tests en faveur du diagnostic de TDA/H</a:t>
            </a:r>
          </a:p>
          <a:p>
            <a:pPr marL="0" indent="0" eaLnBrk="1" hangingPunct="1">
              <a:buFont typeface="Arial" panose="020B0604020202020204" pitchFamily="34" charset="0"/>
              <a:buChar char="•"/>
            </a:pPr>
            <a:r>
              <a:rPr lang="fr-FR" altLang="fr-FR">
                <a:latin typeface="Times New Roman" panose="02020603050405020304" pitchFamily="18" charset="0"/>
              </a:rPr>
              <a:t>Si gêne suffisante et retentissement</a:t>
            </a:r>
          </a:p>
        </p:txBody>
      </p:sp>
      <p:sp>
        <p:nvSpPr>
          <p:cNvPr id="33795" name="Espace réservé du pied de page 1">
            <a:extLst>
              <a:ext uri="{FF2B5EF4-FFF2-40B4-BE49-F238E27FC236}">
                <a16:creationId xmlns:a16="http://schemas.microsoft.com/office/drawing/2014/main" id="{62A6A7DA-27DF-C750-0216-4CF0CFE7F2E6}"/>
              </a:ext>
            </a:extLst>
          </p:cNvPr>
          <p:cNvSpPr>
            <a:spLocks noGrp="1" noChangeArrowheads="1"/>
          </p:cNvSpPr>
          <p:nvPr>
            <p:ph type="ftr" sz="quarter" idx="11"/>
          </p:nvPr>
        </p:nvSpPr>
        <p:spPr bwMode="auto">
          <a:xfrm>
            <a:off x="3825618" y="6453386"/>
            <a:ext cx="3055177"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9" name="Rectangle 35848">
            <a:extLst>
              <a:ext uri="{FF2B5EF4-FFF2-40B4-BE49-F238E27FC236}">
                <a16:creationId xmlns:a16="http://schemas.microsoft.com/office/drawing/2014/main" id="{7A6B2BD0-6218-4302-BB21-D0B4F016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Titre 1">
            <a:extLst>
              <a:ext uri="{FF2B5EF4-FFF2-40B4-BE49-F238E27FC236}">
                <a16:creationId xmlns:a16="http://schemas.microsoft.com/office/drawing/2014/main" id="{F9B22228-94FA-0428-6B4B-020B3987B5E5}"/>
              </a:ext>
            </a:extLst>
          </p:cNvPr>
          <p:cNvSpPr>
            <a:spLocks noGrp="1" noChangeArrowheads="1"/>
          </p:cNvSpPr>
          <p:nvPr>
            <p:ph type="title"/>
          </p:nvPr>
        </p:nvSpPr>
        <p:spPr>
          <a:xfrm>
            <a:off x="588557" y="685800"/>
            <a:ext cx="4345106" cy="1485900"/>
          </a:xfrm>
        </p:spPr>
        <p:txBody>
          <a:bodyPr>
            <a:normAutofit/>
          </a:bodyPr>
          <a:lstStyle/>
          <a:p>
            <a:pPr eaLnBrk="1" hangingPunct="1"/>
            <a:r>
              <a:rPr lang="fr-FR" altLang="fr-FR"/>
              <a:t>Bilan préthérapeutique</a:t>
            </a:r>
          </a:p>
        </p:txBody>
      </p:sp>
      <p:sp>
        <p:nvSpPr>
          <p:cNvPr id="35842" name="Espace réservé du contenu 2">
            <a:extLst>
              <a:ext uri="{FF2B5EF4-FFF2-40B4-BE49-F238E27FC236}">
                <a16:creationId xmlns:a16="http://schemas.microsoft.com/office/drawing/2014/main" id="{83649B1B-57BC-8A82-E8DB-7999256419B8}"/>
              </a:ext>
            </a:extLst>
          </p:cNvPr>
          <p:cNvSpPr>
            <a:spLocks noGrp="1" noChangeArrowheads="1"/>
          </p:cNvSpPr>
          <p:nvPr>
            <p:ph idx="1"/>
          </p:nvPr>
        </p:nvSpPr>
        <p:spPr>
          <a:xfrm>
            <a:off x="588557" y="2286000"/>
            <a:ext cx="4345106" cy="3581400"/>
          </a:xfrm>
        </p:spPr>
        <p:txBody>
          <a:bodyPr>
            <a:normAutofit/>
          </a:bodyPr>
          <a:lstStyle/>
          <a:p>
            <a:pPr eaLnBrk="1" hangingPunct="1"/>
            <a:r>
              <a:rPr lang="fr-FR" altLang="fr-FR" dirty="0"/>
              <a:t>Aucun obligatoire</a:t>
            </a:r>
          </a:p>
          <a:p>
            <a:pPr eaLnBrk="1" hangingPunct="1"/>
            <a:r>
              <a:rPr lang="fr-FR" altLang="fr-FR" dirty="0"/>
              <a:t>Recherche des antécédents cardiovasculaires familiaux</a:t>
            </a:r>
          </a:p>
          <a:p>
            <a:pPr eaLnBrk="1" hangingPunct="1"/>
            <a:r>
              <a:rPr lang="fr-FR" altLang="fr-FR" dirty="0"/>
              <a:t>Si existence d’antécédents cardiovasculaires familiaux: ECG, bilan cardiologique</a:t>
            </a:r>
          </a:p>
          <a:p>
            <a:pPr eaLnBrk="1" hangingPunct="1"/>
            <a:r>
              <a:rPr lang="fr-FR" altLang="fr-FR" dirty="0"/>
              <a:t>Proposition d’une TSH, d’un bilan de base</a:t>
            </a:r>
          </a:p>
        </p:txBody>
      </p:sp>
      <p:sp>
        <p:nvSpPr>
          <p:cNvPr id="35843" name="Espace réservé du pied de page 3">
            <a:extLst>
              <a:ext uri="{FF2B5EF4-FFF2-40B4-BE49-F238E27FC236}">
                <a16:creationId xmlns:a16="http://schemas.microsoft.com/office/drawing/2014/main" id="{F12BE9FB-D9CD-C772-CBFB-0FD7F88BDEA7}"/>
              </a:ext>
            </a:extLst>
          </p:cNvPr>
          <p:cNvSpPr>
            <a:spLocks noGrp="1" noChangeArrowheads="1"/>
          </p:cNvSpPr>
          <p:nvPr>
            <p:ph type="ftr" sz="quarter" idx="11"/>
          </p:nvPr>
        </p:nvSpPr>
        <p:spPr bwMode="auto">
          <a:xfrm>
            <a:off x="2170173" y="6453386"/>
            <a:ext cx="3146544"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p>
        </p:txBody>
      </p:sp>
      <p:sp>
        <p:nvSpPr>
          <p:cNvPr id="35851" name="Rectangle 35850">
            <a:extLst>
              <a:ext uri="{FF2B5EF4-FFF2-40B4-BE49-F238E27FC236}">
                <a16:creationId xmlns:a16="http://schemas.microsoft.com/office/drawing/2014/main" id="{2B896A9E-1B11-4721-85DF-7049F8037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5845" name="Picture 35844">
            <a:extLst>
              <a:ext uri="{FF2B5EF4-FFF2-40B4-BE49-F238E27FC236}">
                <a16:creationId xmlns:a16="http://schemas.microsoft.com/office/drawing/2014/main" id="{F0A3FAFE-F5F2-A6D9-BB71-47393E497D6C}"/>
              </a:ext>
            </a:extLst>
          </p:cNvPr>
          <p:cNvPicPr>
            <a:picLocks noChangeAspect="1"/>
          </p:cNvPicPr>
          <p:nvPr/>
        </p:nvPicPr>
        <p:blipFill rotWithShape="1">
          <a:blip r:embed="rId2"/>
          <a:srcRect l="18640" r="53050"/>
          <a:stretch/>
        </p:blipFill>
        <p:spPr>
          <a:xfrm>
            <a:off x="5692390" y="10"/>
            <a:ext cx="3451610" cy="68579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872" name="Rectangle 36871">
            <a:extLst>
              <a:ext uri="{FF2B5EF4-FFF2-40B4-BE49-F238E27FC236}">
                <a16:creationId xmlns:a16="http://schemas.microsoft.com/office/drawing/2014/main" id="{7A6B2BD0-6218-4302-BB21-D0B4F016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Rectangle 2">
            <a:extLst>
              <a:ext uri="{FF2B5EF4-FFF2-40B4-BE49-F238E27FC236}">
                <a16:creationId xmlns:a16="http://schemas.microsoft.com/office/drawing/2014/main" id="{284A69B6-EA50-0335-4F81-D95DC695BA0C}"/>
              </a:ext>
            </a:extLst>
          </p:cNvPr>
          <p:cNvSpPr>
            <a:spLocks noGrp="1" noChangeArrowheads="1"/>
          </p:cNvSpPr>
          <p:nvPr>
            <p:ph type="title"/>
          </p:nvPr>
        </p:nvSpPr>
        <p:spPr>
          <a:xfrm>
            <a:off x="588557" y="685800"/>
            <a:ext cx="4345106" cy="1485900"/>
          </a:xfrm>
        </p:spPr>
        <p:txBody>
          <a:bodyPr>
            <a:normAutofit/>
          </a:bodyPr>
          <a:lstStyle/>
          <a:p>
            <a:pPr marL="484188" eaLnBrk="1" hangingPunct="1"/>
            <a:r>
              <a:rPr lang="fr-FR" altLang="fr-FR" sz="1800">
                <a:latin typeface="Arial" panose="020B0604020202020204" pitchFamily="34" charset="0"/>
              </a:rPr>
              <a:t>DEFICIT DE L’ATTENTION/HYPERACTIVITE Methylphénidate</a:t>
            </a:r>
          </a:p>
        </p:txBody>
      </p:sp>
      <p:sp>
        <p:nvSpPr>
          <p:cNvPr id="36866" name="Rectangle 3">
            <a:extLst>
              <a:ext uri="{FF2B5EF4-FFF2-40B4-BE49-F238E27FC236}">
                <a16:creationId xmlns:a16="http://schemas.microsoft.com/office/drawing/2014/main" id="{5830EA65-102F-F721-4C4A-D2009D36A50E}"/>
              </a:ext>
            </a:extLst>
          </p:cNvPr>
          <p:cNvSpPr>
            <a:spLocks noGrp="1" noChangeArrowheads="1"/>
          </p:cNvSpPr>
          <p:nvPr>
            <p:ph idx="1"/>
          </p:nvPr>
        </p:nvSpPr>
        <p:spPr>
          <a:xfrm>
            <a:off x="588557" y="2286000"/>
            <a:ext cx="4345106" cy="3581400"/>
          </a:xfrm>
        </p:spPr>
        <p:txBody>
          <a:bodyPr>
            <a:normAutofit/>
          </a:bodyPr>
          <a:lstStyle/>
          <a:p>
            <a:pPr indent="-173038" eaLnBrk="1" hangingPunct="1">
              <a:buFont typeface="Arial" panose="020B0604020202020204" pitchFamily="34" charset="0"/>
              <a:buChar char="•"/>
            </a:pPr>
            <a:endParaRPr lang="fr-FR" altLang="fr-FR">
              <a:latin typeface="Arial" panose="020B0604020202020204" pitchFamily="34" charset="0"/>
            </a:endParaRPr>
          </a:p>
          <a:p>
            <a:pPr indent="-173038" eaLnBrk="1" hangingPunct="1">
              <a:buFont typeface="Arial" panose="020B0604020202020204" pitchFamily="34" charset="0"/>
              <a:buChar char="•"/>
            </a:pPr>
            <a:r>
              <a:rPr lang="fr-FR" altLang="fr-FR">
                <a:latin typeface="Arial" panose="020B0604020202020204" pitchFamily="34" charset="0"/>
              </a:rPr>
              <a:t>Durée Globale, arrêt de week end ou de vacances en fonction des cas</a:t>
            </a:r>
          </a:p>
          <a:p>
            <a:pPr indent="-173038" eaLnBrk="1" hangingPunct="1">
              <a:buFont typeface="Arial" panose="020B0604020202020204" pitchFamily="34" charset="0"/>
              <a:buChar char="•"/>
            </a:pPr>
            <a:r>
              <a:rPr lang="fr-FR" altLang="fr-FR">
                <a:latin typeface="Arial" panose="020B0604020202020204" pitchFamily="34" charset="0"/>
              </a:rPr>
              <a:t>Retentissement sur la croissance?</a:t>
            </a:r>
          </a:p>
          <a:p>
            <a:pPr indent="-173038" eaLnBrk="1" hangingPunct="1">
              <a:buFont typeface="Arial" panose="020B0604020202020204" pitchFamily="34" charset="0"/>
              <a:buChar char="•"/>
            </a:pPr>
            <a:r>
              <a:rPr lang="fr-FR" altLang="fr-FR">
                <a:latin typeface="Arial" panose="020B0604020202020204" pitchFamily="34" charset="0"/>
              </a:rPr>
              <a:t>Problème des tics</a:t>
            </a:r>
          </a:p>
          <a:p>
            <a:pPr indent="-173038" eaLnBrk="1" hangingPunct="1">
              <a:buFont typeface="Arial" panose="020B0604020202020204" pitchFamily="34" charset="0"/>
              <a:buChar char="•"/>
            </a:pPr>
            <a:r>
              <a:rPr lang="fr-FR" altLang="fr-FR">
                <a:latin typeface="Arial" panose="020B0604020202020204" pitchFamily="34" charset="0"/>
              </a:rPr>
              <a:t>Pas de dépendance observée</a:t>
            </a:r>
          </a:p>
        </p:txBody>
      </p:sp>
      <p:sp>
        <p:nvSpPr>
          <p:cNvPr id="36874" name="Rectangle 36873">
            <a:extLst>
              <a:ext uri="{FF2B5EF4-FFF2-40B4-BE49-F238E27FC236}">
                <a16:creationId xmlns:a16="http://schemas.microsoft.com/office/drawing/2014/main" id="{2B896A9E-1B11-4721-85DF-7049F8037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6868" name="Picture 36867" descr="Gros plan sur des boîtes de pilules non-ouvertes">
            <a:extLst>
              <a:ext uri="{FF2B5EF4-FFF2-40B4-BE49-F238E27FC236}">
                <a16:creationId xmlns:a16="http://schemas.microsoft.com/office/drawing/2014/main" id="{C8FD4F0C-152D-DFA6-C71A-B25849E15907}"/>
              </a:ext>
            </a:extLst>
          </p:cNvPr>
          <p:cNvPicPr>
            <a:picLocks noChangeAspect="1"/>
          </p:cNvPicPr>
          <p:nvPr/>
        </p:nvPicPr>
        <p:blipFill rotWithShape="1">
          <a:blip r:embed="rId2"/>
          <a:srcRect l="36480" r="30428"/>
          <a:stretch/>
        </p:blipFill>
        <p:spPr>
          <a:xfrm>
            <a:off x="5692390" y="10"/>
            <a:ext cx="3451610" cy="68579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896" name="Rectangle 37895">
            <a:extLst>
              <a:ext uri="{FF2B5EF4-FFF2-40B4-BE49-F238E27FC236}">
                <a16:creationId xmlns:a16="http://schemas.microsoft.com/office/drawing/2014/main" id="{7A6B2BD0-6218-4302-BB21-D0B4F016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AutoShape 2">
            <a:extLst>
              <a:ext uri="{FF2B5EF4-FFF2-40B4-BE49-F238E27FC236}">
                <a16:creationId xmlns:a16="http://schemas.microsoft.com/office/drawing/2014/main" id="{228FB1F3-4A8D-9E39-C758-53AD56357D39}"/>
              </a:ext>
            </a:extLst>
          </p:cNvPr>
          <p:cNvSpPr>
            <a:spLocks noGrp="1" noChangeArrowheads="1"/>
          </p:cNvSpPr>
          <p:nvPr>
            <p:ph type="title"/>
          </p:nvPr>
        </p:nvSpPr>
        <p:spPr>
          <a:xfrm>
            <a:off x="588557" y="685800"/>
            <a:ext cx="4345106" cy="1485900"/>
          </a:xfrm>
        </p:spPr>
        <p:txBody>
          <a:bodyPr>
            <a:normAutofit/>
          </a:bodyPr>
          <a:lstStyle/>
          <a:p>
            <a:pPr eaLnBrk="1" hangingPunct="1"/>
            <a:r>
              <a:rPr lang="fr-FR" altLang="fr-FR">
                <a:latin typeface="Arial" panose="020B0604020202020204" pitchFamily="34" charset="0"/>
              </a:rPr>
              <a:t>Methylphénidate</a:t>
            </a:r>
          </a:p>
        </p:txBody>
      </p:sp>
      <p:sp>
        <p:nvSpPr>
          <p:cNvPr id="37890" name="Rectangle 3">
            <a:extLst>
              <a:ext uri="{FF2B5EF4-FFF2-40B4-BE49-F238E27FC236}">
                <a16:creationId xmlns:a16="http://schemas.microsoft.com/office/drawing/2014/main" id="{03A39B9B-B1D2-A2FA-9FF5-24057FC405AD}"/>
              </a:ext>
            </a:extLst>
          </p:cNvPr>
          <p:cNvSpPr>
            <a:spLocks noGrp="1" noChangeArrowheads="1"/>
          </p:cNvSpPr>
          <p:nvPr>
            <p:ph idx="1"/>
          </p:nvPr>
        </p:nvSpPr>
        <p:spPr>
          <a:xfrm>
            <a:off x="588557" y="2286000"/>
            <a:ext cx="4345106" cy="3581400"/>
          </a:xfrm>
        </p:spPr>
        <p:txBody>
          <a:bodyPr>
            <a:normAutofit/>
          </a:bodyPr>
          <a:lstStyle/>
          <a:p>
            <a:pPr marL="273050" eaLnBrk="1" hangingPunct="1">
              <a:buFont typeface="Wingdings" pitchFamily="2" charset="2"/>
              <a:buNone/>
            </a:pPr>
            <a:r>
              <a:rPr lang="fr-FR" altLang="fr-FR" sz="1900">
                <a:latin typeface="Arial" panose="020B0604020202020204" pitchFamily="34" charset="0"/>
              </a:rPr>
              <a:t>Surveillance:</a:t>
            </a:r>
          </a:p>
          <a:p>
            <a:pPr marL="273050" eaLnBrk="1" hangingPunct="1">
              <a:buFont typeface="Wingdings" pitchFamily="2" charset="2"/>
              <a:buNone/>
            </a:pPr>
            <a:r>
              <a:rPr lang="fr-FR" altLang="fr-FR" sz="1900">
                <a:latin typeface="Arial" panose="020B0604020202020204" pitchFamily="34" charset="0"/>
              </a:rPr>
              <a:t>Avant traitement: TA, troubles psychiatriues</a:t>
            </a:r>
          </a:p>
          <a:p>
            <a:pPr marL="273050" eaLnBrk="1" hangingPunct="1">
              <a:buFont typeface="Wingdings" pitchFamily="2" charset="2"/>
              <a:buNone/>
            </a:pPr>
            <a:r>
              <a:rPr lang="fr-FR" altLang="fr-FR" sz="1900">
                <a:latin typeface="Arial" panose="020B0604020202020204" pitchFamily="34" charset="0"/>
              </a:rPr>
              <a:t>A chaque consultation:</a:t>
            </a:r>
          </a:p>
          <a:p>
            <a:pPr marL="273050" eaLnBrk="1" hangingPunct="1">
              <a:buFont typeface="Wingdings 2" pitchFamily="2" charset="2"/>
              <a:buChar char=""/>
            </a:pPr>
            <a:r>
              <a:rPr lang="fr-FR" altLang="fr-FR" sz="1900">
                <a:latin typeface="Arial" panose="020B0604020202020204" pitchFamily="34" charset="0"/>
              </a:rPr>
              <a:t>Évaluation des tics ou mouvements anormaux</a:t>
            </a:r>
          </a:p>
          <a:p>
            <a:pPr marL="273050" eaLnBrk="1" hangingPunct="1">
              <a:buFont typeface="Wingdings 2" pitchFamily="2" charset="2"/>
              <a:buChar char=""/>
            </a:pPr>
            <a:r>
              <a:rPr lang="fr-FR" altLang="fr-FR" sz="1900">
                <a:latin typeface="Arial" panose="020B0604020202020204" pitchFamily="34" charset="0"/>
              </a:rPr>
              <a:t>Poids</a:t>
            </a:r>
          </a:p>
          <a:p>
            <a:pPr marL="273050" eaLnBrk="1" hangingPunct="1">
              <a:buFont typeface="Wingdings 2" pitchFamily="2" charset="2"/>
              <a:buChar char=""/>
            </a:pPr>
            <a:r>
              <a:rPr lang="fr-FR" altLang="fr-FR" sz="1900">
                <a:latin typeface="Arial" panose="020B0604020202020204" pitchFamily="34" charset="0"/>
              </a:rPr>
              <a:t>Taille tous les trois mois</a:t>
            </a:r>
          </a:p>
          <a:p>
            <a:pPr marL="273050" eaLnBrk="1" hangingPunct="1">
              <a:buFont typeface="Wingdings 2" pitchFamily="2" charset="2"/>
              <a:buChar char=""/>
            </a:pPr>
            <a:r>
              <a:rPr lang="fr-FR" altLang="fr-FR" sz="1900">
                <a:latin typeface="Arial" panose="020B0604020202020204" pitchFamily="34" charset="0"/>
              </a:rPr>
              <a:t>TA et Pouls</a:t>
            </a:r>
          </a:p>
          <a:p>
            <a:pPr marL="273050" eaLnBrk="1" hangingPunct="1">
              <a:buFont typeface="Wingdings" pitchFamily="2" charset="2"/>
              <a:buNone/>
            </a:pPr>
            <a:endParaRPr lang="fr-FR" altLang="fr-FR" sz="1900">
              <a:latin typeface="Arial" panose="020B0604020202020204" pitchFamily="34" charset="0"/>
            </a:endParaRPr>
          </a:p>
          <a:p>
            <a:pPr marL="273050" eaLnBrk="1" hangingPunct="1">
              <a:buFont typeface="Wingdings" pitchFamily="2" charset="2"/>
              <a:buNone/>
            </a:pPr>
            <a:endParaRPr lang="fr-FR" altLang="fr-FR" sz="1900">
              <a:latin typeface="Arial" panose="020B0604020202020204" pitchFamily="34" charset="0"/>
            </a:endParaRPr>
          </a:p>
        </p:txBody>
      </p:sp>
      <p:sp>
        <p:nvSpPr>
          <p:cNvPr id="37898" name="Rectangle 37897">
            <a:extLst>
              <a:ext uri="{FF2B5EF4-FFF2-40B4-BE49-F238E27FC236}">
                <a16:creationId xmlns:a16="http://schemas.microsoft.com/office/drawing/2014/main" id="{2B896A9E-1B11-4721-85DF-7049F8037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7892" name="Picture 37891" descr="Racks à haltère à la salle de sport">
            <a:extLst>
              <a:ext uri="{FF2B5EF4-FFF2-40B4-BE49-F238E27FC236}">
                <a16:creationId xmlns:a16="http://schemas.microsoft.com/office/drawing/2014/main" id="{A6E1BCA1-3354-5CC3-61E2-A8B54EC48800}"/>
              </a:ext>
            </a:extLst>
          </p:cNvPr>
          <p:cNvPicPr>
            <a:picLocks noChangeAspect="1"/>
          </p:cNvPicPr>
          <p:nvPr/>
        </p:nvPicPr>
        <p:blipFill rotWithShape="1">
          <a:blip r:embed="rId2"/>
          <a:srcRect l="21255" r="47540" b="-1"/>
          <a:stretch/>
        </p:blipFill>
        <p:spPr>
          <a:xfrm>
            <a:off x="5692390" y="10"/>
            <a:ext cx="3451610" cy="68579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920" name="Rectangle 38919">
            <a:extLst>
              <a:ext uri="{FF2B5EF4-FFF2-40B4-BE49-F238E27FC236}">
                <a16:creationId xmlns:a16="http://schemas.microsoft.com/office/drawing/2014/main" id="{7A6B2BD0-6218-4302-BB21-D0B4F016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3" name="Titre 1">
            <a:extLst>
              <a:ext uri="{FF2B5EF4-FFF2-40B4-BE49-F238E27FC236}">
                <a16:creationId xmlns:a16="http://schemas.microsoft.com/office/drawing/2014/main" id="{1FE0864D-A51F-DACC-4B1A-B5764CEE6ED8}"/>
              </a:ext>
            </a:extLst>
          </p:cNvPr>
          <p:cNvSpPr>
            <a:spLocks noGrp="1" noChangeArrowheads="1"/>
          </p:cNvSpPr>
          <p:nvPr>
            <p:ph type="title"/>
          </p:nvPr>
        </p:nvSpPr>
        <p:spPr>
          <a:xfrm>
            <a:off x="588557" y="685800"/>
            <a:ext cx="4345106" cy="1485900"/>
          </a:xfrm>
        </p:spPr>
        <p:txBody>
          <a:bodyPr>
            <a:normAutofit/>
          </a:bodyPr>
          <a:lstStyle/>
          <a:p>
            <a:pPr eaLnBrk="1" hangingPunct="1"/>
            <a:r>
              <a:rPr lang="fr-FR" altLang="fr-FR" sz="3400">
                <a:latin typeface="Arial" panose="020B0604020202020204" pitchFamily="34" charset="0"/>
              </a:rPr>
              <a:t>Règles de prescription du méthylphénidate</a:t>
            </a:r>
          </a:p>
        </p:txBody>
      </p:sp>
      <p:sp>
        <p:nvSpPr>
          <p:cNvPr id="38914" name="Espace réservé du contenu 2">
            <a:extLst>
              <a:ext uri="{FF2B5EF4-FFF2-40B4-BE49-F238E27FC236}">
                <a16:creationId xmlns:a16="http://schemas.microsoft.com/office/drawing/2014/main" id="{71CACF15-2F19-5D75-CCFA-D366E81136ED}"/>
              </a:ext>
            </a:extLst>
          </p:cNvPr>
          <p:cNvSpPr>
            <a:spLocks noGrp="1" noChangeArrowheads="1"/>
          </p:cNvSpPr>
          <p:nvPr>
            <p:ph idx="1"/>
          </p:nvPr>
        </p:nvSpPr>
        <p:spPr>
          <a:xfrm>
            <a:off x="588557" y="2286000"/>
            <a:ext cx="4345106" cy="3581400"/>
          </a:xfrm>
        </p:spPr>
        <p:txBody>
          <a:bodyPr>
            <a:normAutofit/>
          </a:bodyPr>
          <a:lstStyle/>
          <a:p>
            <a:pPr marL="273050" eaLnBrk="1" hangingPunct="1">
              <a:buFont typeface="Wingdings 2" pitchFamily="2" charset="2"/>
              <a:buChar char=""/>
            </a:pPr>
            <a:r>
              <a:rPr lang="fr-FR" altLang="fr-FR">
                <a:latin typeface="Arial" panose="020B0604020202020204" pitchFamily="34" charset="0"/>
              </a:rPr>
              <a:t>L</a:t>
            </a:r>
            <a:r>
              <a:rPr lang="ja-JP" altLang="fr-FR">
                <a:latin typeface="Arial" panose="020B0604020202020204" pitchFamily="34" charset="0"/>
              </a:rPr>
              <a:t>’</a:t>
            </a:r>
            <a:r>
              <a:rPr lang="fr-FR" altLang="ja-JP">
                <a:latin typeface="Arial" panose="020B0604020202020204" pitchFamily="34" charset="0"/>
              </a:rPr>
              <a:t>ordonnance doit être sécurisée</a:t>
            </a:r>
          </a:p>
          <a:p>
            <a:pPr marL="273050" eaLnBrk="1" hangingPunct="1">
              <a:buFont typeface="Wingdings 2" pitchFamily="2" charset="2"/>
              <a:buChar char=""/>
            </a:pPr>
            <a:r>
              <a:rPr lang="fr-FR" altLang="fr-FR">
                <a:latin typeface="Arial" panose="020B0604020202020204" pitchFamily="34" charset="0"/>
              </a:rPr>
              <a:t>La posologie écrit en toute lettre</a:t>
            </a:r>
          </a:p>
          <a:p>
            <a:pPr marL="273050" eaLnBrk="1" hangingPunct="1">
              <a:buFont typeface="Wingdings 2" pitchFamily="2" charset="2"/>
              <a:buChar char=""/>
            </a:pPr>
            <a:r>
              <a:rPr lang="fr-FR" altLang="fr-FR">
                <a:latin typeface="Arial" panose="020B0604020202020204" pitchFamily="34" charset="0"/>
              </a:rPr>
              <a:t>L</a:t>
            </a:r>
            <a:r>
              <a:rPr lang="ja-JP" altLang="fr-FR">
                <a:latin typeface="Arial" panose="020B0604020202020204" pitchFamily="34" charset="0"/>
              </a:rPr>
              <a:t>’</a:t>
            </a:r>
            <a:r>
              <a:rPr lang="fr-FR" altLang="ja-JP">
                <a:latin typeface="Arial" panose="020B0604020202020204" pitchFamily="34" charset="0"/>
              </a:rPr>
              <a:t>ordonnance n</a:t>
            </a:r>
            <a:r>
              <a:rPr lang="ja-JP" altLang="fr-FR">
                <a:latin typeface="Arial" panose="020B0604020202020204" pitchFamily="34" charset="0"/>
              </a:rPr>
              <a:t>’</a:t>
            </a:r>
            <a:r>
              <a:rPr lang="fr-FR" altLang="ja-JP">
                <a:latin typeface="Arial" panose="020B0604020202020204" pitchFamily="34" charset="0"/>
              </a:rPr>
              <a:t>est pas renouvelable</a:t>
            </a:r>
          </a:p>
          <a:p>
            <a:pPr marL="273050" eaLnBrk="1" hangingPunct="1">
              <a:buFont typeface="Wingdings 2" pitchFamily="2" charset="2"/>
              <a:buChar char=""/>
            </a:pPr>
            <a:r>
              <a:rPr lang="fr-FR" altLang="fr-FR">
                <a:latin typeface="Arial" panose="020B0604020202020204" pitchFamily="34" charset="0"/>
              </a:rPr>
              <a:t>Le nom de la pharmacie qui va effectuer la délivrance doit être indiquée</a:t>
            </a:r>
          </a:p>
          <a:p>
            <a:pPr marL="273050" eaLnBrk="1" hangingPunct="1">
              <a:buFont typeface="Wingdings 2" pitchFamily="2" charset="2"/>
              <a:buChar char=""/>
            </a:pPr>
            <a:endParaRPr lang="fr-FR" altLang="fr-FR">
              <a:latin typeface="Arial" panose="020B0604020202020204" pitchFamily="34" charset="0"/>
            </a:endParaRPr>
          </a:p>
        </p:txBody>
      </p:sp>
      <p:sp>
        <p:nvSpPr>
          <p:cNvPr id="38922" name="Rectangle 38921">
            <a:extLst>
              <a:ext uri="{FF2B5EF4-FFF2-40B4-BE49-F238E27FC236}">
                <a16:creationId xmlns:a16="http://schemas.microsoft.com/office/drawing/2014/main" id="{2B896A9E-1B11-4721-85DF-7049F8037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8916" name="Picture 38915" descr="Stylo placé en haut d’une ligne de signature">
            <a:extLst>
              <a:ext uri="{FF2B5EF4-FFF2-40B4-BE49-F238E27FC236}">
                <a16:creationId xmlns:a16="http://schemas.microsoft.com/office/drawing/2014/main" id="{A56D62D5-A2DA-D68A-E9AB-356ADE61F622}"/>
              </a:ext>
            </a:extLst>
          </p:cNvPr>
          <p:cNvPicPr>
            <a:picLocks noChangeAspect="1"/>
          </p:cNvPicPr>
          <p:nvPr/>
        </p:nvPicPr>
        <p:blipFill rotWithShape="1">
          <a:blip r:embed="rId2"/>
          <a:srcRect l="58149" r="8255" b="-1"/>
          <a:stretch/>
        </p:blipFill>
        <p:spPr>
          <a:xfrm>
            <a:off x="5692390" y="10"/>
            <a:ext cx="3451610" cy="68579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944" name="Rectangle 39943">
            <a:extLst>
              <a:ext uri="{FF2B5EF4-FFF2-40B4-BE49-F238E27FC236}">
                <a16:creationId xmlns:a16="http://schemas.microsoft.com/office/drawing/2014/main" id="{9F024D02-87BB-4538-BB35-BD297D94E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AutoShape 2">
            <a:extLst>
              <a:ext uri="{FF2B5EF4-FFF2-40B4-BE49-F238E27FC236}">
                <a16:creationId xmlns:a16="http://schemas.microsoft.com/office/drawing/2014/main" id="{EDCE6E4C-A3F4-8FF7-DEA1-4C93CE111FB7}"/>
              </a:ext>
            </a:extLst>
          </p:cNvPr>
          <p:cNvSpPr>
            <a:spLocks noGrp="1" noChangeArrowheads="1"/>
          </p:cNvSpPr>
          <p:nvPr>
            <p:ph type="title"/>
          </p:nvPr>
        </p:nvSpPr>
        <p:spPr>
          <a:xfrm>
            <a:off x="3825618" y="685800"/>
            <a:ext cx="4632582" cy="1485900"/>
          </a:xfrm>
        </p:spPr>
        <p:txBody>
          <a:bodyPr>
            <a:normAutofit/>
          </a:bodyPr>
          <a:lstStyle/>
          <a:p>
            <a:pPr eaLnBrk="1" hangingPunct="1"/>
            <a:r>
              <a:rPr lang="fr-FR" altLang="fr-FR">
                <a:latin typeface="Arial" panose="020B0604020202020204" pitchFamily="34" charset="0"/>
              </a:rPr>
              <a:t>Atomoxétine (Strattera)</a:t>
            </a:r>
          </a:p>
        </p:txBody>
      </p:sp>
      <p:pic>
        <p:nvPicPr>
          <p:cNvPr id="39940" name="Picture 39939" descr="Les formules chimiques sont écrites sur une feuille">
            <a:extLst>
              <a:ext uri="{FF2B5EF4-FFF2-40B4-BE49-F238E27FC236}">
                <a16:creationId xmlns:a16="http://schemas.microsoft.com/office/drawing/2014/main" id="{EFA52A0D-A9C0-316D-BD79-475516501A6D}"/>
              </a:ext>
            </a:extLst>
          </p:cNvPr>
          <p:cNvPicPr>
            <a:picLocks noChangeAspect="1"/>
          </p:cNvPicPr>
          <p:nvPr/>
        </p:nvPicPr>
        <p:blipFill rotWithShape="1">
          <a:blip r:embed="rId2"/>
          <a:srcRect l="36320" r="36776"/>
          <a:stretch/>
        </p:blipFill>
        <p:spPr>
          <a:xfrm>
            <a:off x="20" y="10"/>
            <a:ext cx="3280138" cy="6857990"/>
          </a:xfrm>
          <a:prstGeom prst="rect">
            <a:avLst/>
          </a:prstGeom>
        </p:spPr>
      </p:pic>
      <p:sp>
        <p:nvSpPr>
          <p:cNvPr id="39946" name="Rectangle 39945">
            <a:extLst>
              <a:ext uri="{FF2B5EF4-FFF2-40B4-BE49-F238E27FC236}">
                <a16:creationId xmlns:a16="http://schemas.microsoft.com/office/drawing/2014/main" id="{673DA661-0AB2-4196-A6A3-7A92321CC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9938" name="Rectangle 3">
            <a:extLst>
              <a:ext uri="{FF2B5EF4-FFF2-40B4-BE49-F238E27FC236}">
                <a16:creationId xmlns:a16="http://schemas.microsoft.com/office/drawing/2014/main" id="{A462491D-8752-FE27-C97C-5B2CC07AA461}"/>
              </a:ext>
            </a:extLst>
          </p:cNvPr>
          <p:cNvSpPr>
            <a:spLocks noGrp="1" noChangeArrowheads="1"/>
          </p:cNvSpPr>
          <p:nvPr>
            <p:ph idx="1"/>
          </p:nvPr>
        </p:nvSpPr>
        <p:spPr>
          <a:xfrm>
            <a:off x="3825618" y="2286000"/>
            <a:ext cx="4632582" cy="3581400"/>
          </a:xfrm>
        </p:spPr>
        <p:txBody>
          <a:bodyPr>
            <a:normAutofit/>
          </a:bodyPr>
          <a:lstStyle/>
          <a:p>
            <a:pPr marL="273050" eaLnBrk="1" hangingPunct="1">
              <a:buFont typeface="Wingdings 2" pitchFamily="2" charset="2"/>
              <a:buChar char=""/>
            </a:pPr>
            <a:r>
              <a:rPr lang="fr-FR" altLang="fr-FR" sz="1600">
                <a:latin typeface="Arial" panose="020B0604020202020204" pitchFamily="34" charset="0"/>
              </a:rPr>
              <a:t>Inhibiteur selectif de la recapture de la norepinéphrine, il n</a:t>
            </a:r>
            <a:r>
              <a:rPr lang="ja-JP" altLang="fr-FR" sz="1600">
                <a:latin typeface="Arial" panose="020B0604020202020204" pitchFamily="34" charset="0"/>
              </a:rPr>
              <a:t>’</a:t>
            </a:r>
            <a:r>
              <a:rPr lang="fr-FR" altLang="ja-JP" sz="1600">
                <a:latin typeface="Arial" panose="020B0604020202020204" pitchFamily="34" charset="0"/>
              </a:rPr>
              <a:t>est pas de la famille des psychostimulants et peut être pris le soir</a:t>
            </a:r>
          </a:p>
          <a:p>
            <a:pPr marL="273050" eaLnBrk="1" hangingPunct="1">
              <a:buFont typeface="Wingdings 2" pitchFamily="2" charset="2"/>
              <a:buChar char=""/>
            </a:pPr>
            <a:r>
              <a:rPr lang="fr-FR" altLang="fr-FR" sz="1600">
                <a:latin typeface="Arial" panose="020B0604020202020204" pitchFamily="34" charset="0"/>
              </a:rPr>
              <a:t>A moins d</a:t>
            </a:r>
            <a:r>
              <a:rPr lang="ja-JP" altLang="fr-FR" sz="1600">
                <a:latin typeface="Arial" panose="020B0604020202020204" pitchFamily="34" charset="0"/>
              </a:rPr>
              <a:t>’</a:t>
            </a:r>
            <a:r>
              <a:rPr lang="fr-FR" altLang="ja-JP" sz="1600">
                <a:latin typeface="Arial" panose="020B0604020202020204" pitchFamily="34" charset="0"/>
              </a:rPr>
              <a:t>effets secondaires que les psychostimulants (tics)</a:t>
            </a:r>
          </a:p>
          <a:p>
            <a:pPr marL="273050" eaLnBrk="1" hangingPunct="1">
              <a:buFont typeface="Wingdings 2" pitchFamily="2" charset="2"/>
              <a:buChar char=""/>
            </a:pPr>
            <a:r>
              <a:rPr lang="fr-FR" altLang="fr-FR" sz="1600">
                <a:latin typeface="Arial" panose="020B0604020202020204" pitchFamily="34" charset="0"/>
              </a:rPr>
              <a:t>Une seule prise </a:t>
            </a:r>
          </a:p>
          <a:p>
            <a:pPr marL="273050" eaLnBrk="1" hangingPunct="1">
              <a:buFont typeface="Wingdings 2" pitchFamily="2" charset="2"/>
              <a:buChar char=""/>
            </a:pPr>
            <a:r>
              <a:rPr lang="fr-FR" altLang="fr-FR" sz="1600">
                <a:latin typeface="Arial" panose="020B0604020202020204" pitchFamily="34" charset="0"/>
              </a:rPr>
              <a:t>Dose progressive: 0,5 mg/kg/j pendant 4 jours puis  1 mg/kg/j pendant 4 jours  puis 1,2 mg/kg/j</a:t>
            </a:r>
          </a:p>
          <a:p>
            <a:pPr marL="273050" eaLnBrk="1" hangingPunct="1">
              <a:buFont typeface="Wingdings" pitchFamily="2" charset="2"/>
              <a:buNone/>
            </a:pPr>
            <a:r>
              <a:rPr lang="fr-FR" altLang="fr-FR" sz="1600">
                <a:latin typeface="Arial" panose="020B0604020202020204" pitchFamily="34" charset="0"/>
              </a:rPr>
              <a:t>Maximum: 100mg/j</a:t>
            </a:r>
          </a:p>
          <a:p>
            <a:pPr marL="273050" eaLnBrk="1" hangingPunct="1">
              <a:buFont typeface="Wingdings" pitchFamily="2" charset="2"/>
              <a:buNone/>
            </a:pPr>
            <a:r>
              <a:rPr lang="fr-FR" altLang="fr-FR" sz="1600">
                <a:latin typeface="Arial" panose="020B0604020202020204" pitchFamily="34" charset="0"/>
              </a:rPr>
              <a:t>Disponible en France en ATU</a:t>
            </a:r>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onners après Ritaline0002">
            <a:extLst>
              <a:ext uri="{FF2B5EF4-FFF2-40B4-BE49-F238E27FC236}">
                <a16:creationId xmlns:a16="http://schemas.microsoft.com/office/drawing/2014/main" id="{021333E6-570C-484C-2997-3E978EA30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0"/>
            <a:ext cx="6257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Espace réservé du pied de page 1">
            <a:extLst>
              <a:ext uri="{FF2B5EF4-FFF2-40B4-BE49-F238E27FC236}">
                <a16:creationId xmlns:a16="http://schemas.microsoft.com/office/drawing/2014/main" id="{6A7FC640-BC34-F2C0-1562-8E82F23E1F3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sz="1400"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livret TADH0004">
            <a:extLst>
              <a:ext uri="{FF2B5EF4-FFF2-40B4-BE49-F238E27FC236}">
                <a16:creationId xmlns:a16="http://schemas.microsoft.com/office/drawing/2014/main" id="{A45DD2C9-4802-486D-603C-00D9FC125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9538"/>
            <a:ext cx="594360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Espace réservé du pied de page 1">
            <a:extLst>
              <a:ext uri="{FF2B5EF4-FFF2-40B4-BE49-F238E27FC236}">
                <a16:creationId xmlns:a16="http://schemas.microsoft.com/office/drawing/2014/main" id="{8D600D9C-14CE-E6FC-1B3C-B17D970396C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sz="1400"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5EE209C-8236-E039-B4DD-03D48AC713B7}"/>
              </a:ext>
            </a:extLst>
          </p:cNvPr>
          <p:cNvSpPr>
            <a:spLocks noGrp="1"/>
          </p:cNvSpPr>
          <p:nvPr>
            <p:ph type="title"/>
          </p:nvPr>
        </p:nvSpPr>
        <p:spPr/>
        <p:txBody>
          <a:bodyPr/>
          <a:lstStyle/>
          <a:p>
            <a:r>
              <a:rPr lang="fr-FR" dirty="0"/>
              <a:t>Autre prise en charge</a:t>
            </a:r>
          </a:p>
        </p:txBody>
      </p:sp>
      <p:sp>
        <p:nvSpPr>
          <p:cNvPr id="4" name="Espace réservé du texte 3">
            <a:extLst>
              <a:ext uri="{FF2B5EF4-FFF2-40B4-BE49-F238E27FC236}">
                <a16:creationId xmlns:a16="http://schemas.microsoft.com/office/drawing/2014/main" id="{5397C0E7-B5CD-E597-DAB8-46CFB90ED0F8}"/>
              </a:ext>
            </a:extLst>
          </p:cNvPr>
          <p:cNvSpPr>
            <a:spLocks noGrp="1"/>
          </p:cNvSpPr>
          <p:nvPr>
            <p:ph type="body" idx="1"/>
          </p:nvPr>
        </p:nvSpPr>
        <p:spPr/>
        <p:txBody>
          <a:bodyPr/>
          <a:lstStyle/>
          <a:p>
            <a:endParaRPr lang="fr-FR"/>
          </a:p>
        </p:txBody>
      </p:sp>
      <p:sp>
        <p:nvSpPr>
          <p:cNvPr id="2" name="Espace réservé du pied de page 1">
            <a:extLst>
              <a:ext uri="{FF2B5EF4-FFF2-40B4-BE49-F238E27FC236}">
                <a16:creationId xmlns:a16="http://schemas.microsoft.com/office/drawing/2014/main" id="{A3D9E530-7AB2-19DA-DF5F-8EFBE919C1EC}"/>
              </a:ext>
            </a:extLst>
          </p:cNvPr>
          <p:cNvSpPr>
            <a:spLocks noGrp="1"/>
          </p:cNvSpPr>
          <p:nvPr>
            <p:ph type="ftr" sz="quarter" idx="11"/>
          </p:nvPr>
        </p:nvSpPr>
        <p:spPr/>
        <p:txBody>
          <a:bodyPr/>
          <a:lstStyle/>
          <a:p>
            <a:pPr>
              <a:defRPr/>
            </a:pPr>
            <a:endParaRPr lang="fr-FR" dirty="0"/>
          </a:p>
        </p:txBody>
      </p:sp>
    </p:spTree>
    <p:extLst>
      <p:ext uri="{BB962C8B-B14F-4D97-AF65-F5344CB8AC3E}">
        <p14:creationId xmlns:p14="http://schemas.microsoft.com/office/powerpoint/2010/main" val="295661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23136BB3-D7E6-B240-228D-5494F160DA00}"/>
              </a:ext>
            </a:extLst>
          </p:cNvPr>
          <p:cNvSpPr>
            <a:spLocks noGrp="1"/>
          </p:cNvSpPr>
          <p:nvPr>
            <p:ph type="title"/>
          </p:nvPr>
        </p:nvSpPr>
        <p:spPr>
          <a:xfrm>
            <a:off x="2522898" y="685800"/>
            <a:ext cx="5778873" cy="1485900"/>
          </a:xfrm>
        </p:spPr>
        <p:txBody>
          <a:bodyPr>
            <a:normAutofit/>
          </a:bodyPr>
          <a:lstStyle/>
          <a:p>
            <a:r>
              <a:rPr lang="fr-FR" dirty="0"/>
              <a:t>Prise en charge alimentaire</a:t>
            </a:r>
          </a:p>
        </p:txBody>
      </p:sp>
      <p:sp>
        <p:nvSpPr>
          <p:cNvPr id="13" name="Rectangle 12">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 name="Rectangle 14">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6" name="Espace réservé du contenu 5">
            <a:extLst>
              <a:ext uri="{FF2B5EF4-FFF2-40B4-BE49-F238E27FC236}">
                <a16:creationId xmlns:a16="http://schemas.microsoft.com/office/drawing/2014/main" id="{B0B4FF18-6AF2-B5DE-EAF2-49665B160CC5}"/>
              </a:ext>
            </a:extLst>
          </p:cNvPr>
          <p:cNvSpPr>
            <a:spLocks noGrp="1"/>
          </p:cNvSpPr>
          <p:nvPr>
            <p:ph idx="1"/>
          </p:nvPr>
        </p:nvSpPr>
        <p:spPr>
          <a:xfrm>
            <a:off x="2522898" y="2286000"/>
            <a:ext cx="5778873" cy="3581400"/>
          </a:xfrm>
        </p:spPr>
        <p:txBody>
          <a:bodyPr>
            <a:normAutofit/>
          </a:bodyPr>
          <a:lstStyle/>
          <a:p>
            <a:r>
              <a:rPr lang="fr-FR" dirty="0"/>
              <a:t>Aucune efficacité démontrée scientifiquement</a:t>
            </a:r>
          </a:p>
        </p:txBody>
      </p:sp>
      <p:sp>
        <p:nvSpPr>
          <p:cNvPr id="4" name="Espace réservé du pied de page 3">
            <a:extLst>
              <a:ext uri="{FF2B5EF4-FFF2-40B4-BE49-F238E27FC236}">
                <a16:creationId xmlns:a16="http://schemas.microsoft.com/office/drawing/2014/main" id="{0546D541-C267-CD68-BA04-73A4B10BA47E}"/>
              </a:ext>
            </a:extLst>
          </p:cNvPr>
          <p:cNvSpPr>
            <a:spLocks noGrp="1"/>
          </p:cNvSpPr>
          <p:nvPr>
            <p:ph type="ftr" sz="quarter" idx="11"/>
          </p:nvPr>
        </p:nvSpPr>
        <p:spPr>
          <a:xfrm>
            <a:off x="3825618" y="6453386"/>
            <a:ext cx="3375282" cy="404614"/>
          </a:xfrm>
        </p:spPr>
        <p:txBody>
          <a:bodyPr>
            <a:normAutofit/>
          </a:bodyPr>
          <a:lstStyle/>
          <a:p>
            <a:pPr>
              <a:spcAft>
                <a:spcPts val="600"/>
              </a:spcAft>
              <a:defRPr/>
            </a:pPr>
            <a:endParaRPr lang="fr-FR" dirty="0"/>
          </a:p>
        </p:txBody>
      </p:sp>
    </p:spTree>
    <p:extLst>
      <p:ext uri="{BB962C8B-B14F-4D97-AF65-F5344CB8AC3E}">
        <p14:creationId xmlns:p14="http://schemas.microsoft.com/office/powerpoint/2010/main" val="418799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12555006-AA17-43C2-AAE5-08138BCAD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5361" name="Rectangle 2">
            <a:extLst>
              <a:ext uri="{FF2B5EF4-FFF2-40B4-BE49-F238E27FC236}">
                <a16:creationId xmlns:a16="http://schemas.microsoft.com/office/drawing/2014/main" id="{EDFA5595-9D6A-1CF9-0214-4F17B1118CF2}"/>
              </a:ext>
            </a:extLst>
          </p:cNvPr>
          <p:cNvSpPr>
            <a:spLocks noGrp="1" noChangeArrowheads="1"/>
          </p:cNvSpPr>
          <p:nvPr>
            <p:ph type="title"/>
          </p:nvPr>
        </p:nvSpPr>
        <p:spPr>
          <a:xfrm>
            <a:off x="482600" y="685800"/>
            <a:ext cx="8178799" cy="1485900"/>
          </a:xfrm>
          <a:noFill/>
        </p:spPr>
        <p:txBody>
          <a:bodyPr>
            <a:normAutofit/>
          </a:bodyPr>
          <a:lstStyle/>
          <a:p>
            <a:pPr marL="484188" algn="ctr" eaLnBrk="1" hangingPunct="1"/>
            <a:r>
              <a:rPr lang="fr-FR" altLang="fr-FR" sz="3400">
                <a:latin typeface="Arial" panose="020B0604020202020204" pitchFamily="34" charset="0"/>
              </a:rPr>
              <a:t>DEFICIT DE L’ATTENTION/HYPERACTIVITE Approche thérapeutique</a:t>
            </a:r>
          </a:p>
        </p:txBody>
      </p:sp>
      <p:graphicFrame>
        <p:nvGraphicFramePr>
          <p:cNvPr id="15364" name="Rectangle 3">
            <a:extLst>
              <a:ext uri="{FF2B5EF4-FFF2-40B4-BE49-F238E27FC236}">
                <a16:creationId xmlns:a16="http://schemas.microsoft.com/office/drawing/2014/main" id="{6F9058FF-5864-8646-062A-2FED7F5449C9}"/>
              </a:ext>
            </a:extLst>
          </p:cNvPr>
          <p:cNvGraphicFramePr>
            <a:graphicFrameLocks noGrp="1"/>
          </p:cNvGraphicFramePr>
          <p:nvPr>
            <p:ph idx="1"/>
            <p:extLst>
              <p:ext uri="{D42A27DB-BD31-4B8C-83A1-F6EECF244321}">
                <p14:modId xmlns:p14="http://schemas.microsoft.com/office/powerpoint/2010/main" val="916256741"/>
              </p:ext>
            </p:extLst>
          </p:nvPr>
        </p:nvGraphicFramePr>
        <p:xfrm>
          <a:off x="842229" y="2286000"/>
          <a:ext cx="7459542"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F8212D3-9715-E246-B423-E3A3DD2E5E2F}"/>
              </a:ext>
            </a:extLst>
          </p:cNvPr>
          <p:cNvSpPr>
            <a:spLocks noGrp="1" noChangeArrowheads="1"/>
          </p:cNvSpPr>
          <p:nvPr>
            <p:ph type="title"/>
          </p:nvPr>
        </p:nvSpPr>
        <p:spPr/>
        <p:txBody>
          <a:bodyPr rtlCol="0">
            <a:normAutofit fontScale="90000"/>
          </a:bodyPr>
          <a:lstStyle/>
          <a:p>
            <a:pPr marL="484188" eaLnBrk="1" fontAlgn="auto" hangingPunct="1">
              <a:spcAft>
                <a:spcPts val="0"/>
              </a:spcAft>
              <a:defRPr/>
            </a:pPr>
            <a:r>
              <a:rPr lang="fr-FR" altLang="fr-FR" sz="2600">
                <a:solidFill>
                  <a:srgbClr val="003F80"/>
                </a:solidFill>
                <a:latin typeface="Arial" panose="020B0604020202020204" pitchFamily="34" charset="0"/>
              </a:rPr>
              <a:t>DEFICIT DE L’ATTENTION/HYPERACTIVITE Interventions auprès de l’enfant ou l’adolescent</a:t>
            </a:r>
          </a:p>
        </p:txBody>
      </p:sp>
      <p:graphicFrame>
        <p:nvGraphicFramePr>
          <p:cNvPr id="81923" name="Rectangle 3">
            <a:extLst>
              <a:ext uri="{FF2B5EF4-FFF2-40B4-BE49-F238E27FC236}">
                <a16:creationId xmlns:a16="http://schemas.microsoft.com/office/drawing/2014/main" id="{D3F16375-3DD9-1DD9-DC31-DC9E33AAC799}"/>
              </a:ext>
            </a:extLst>
          </p:cNvPr>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944" name="Rectangle 39943">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9937" name="Titre 4">
            <a:extLst>
              <a:ext uri="{FF2B5EF4-FFF2-40B4-BE49-F238E27FC236}">
                <a16:creationId xmlns:a16="http://schemas.microsoft.com/office/drawing/2014/main" id="{2D13CEF3-ECD6-2F4E-F7D3-CE86FACAE0ED}"/>
              </a:ext>
            </a:extLst>
          </p:cNvPr>
          <p:cNvSpPr>
            <a:spLocks noGrp="1" noChangeArrowheads="1"/>
          </p:cNvSpPr>
          <p:nvPr>
            <p:ph type="title"/>
          </p:nvPr>
        </p:nvSpPr>
        <p:spPr>
          <a:xfrm>
            <a:off x="829101" y="5423537"/>
            <a:ext cx="7400499" cy="868081"/>
          </a:xfrm>
        </p:spPr>
        <p:txBody>
          <a:bodyPr anchor="ctr">
            <a:normAutofit/>
          </a:bodyPr>
          <a:lstStyle/>
          <a:p>
            <a:pPr eaLnBrk="1" hangingPunct="1"/>
            <a:r>
              <a:rPr lang="fr-FR" altLang="fr-FR"/>
              <a:t>Neurofeedback</a:t>
            </a:r>
          </a:p>
        </p:txBody>
      </p:sp>
      <p:sp>
        <p:nvSpPr>
          <p:cNvPr id="39946" name="Freeform: Shape 39945">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78417" y="-370056"/>
            <a:ext cx="1756584" cy="3306366"/>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39948" name="Freeform: Shape 39947">
            <a:extLst>
              <a:ext uri="{FF2B5EF4-FFF2-40B4-BE49-F238E27FC236}">
                <a16:creationId xmlns:a16="http://schemas.microsoft.com/office/drawing/2014/main" id="{3F11BEB1-95DF-4CE8-A1C7-A9F5E38D7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6579107" y="3026907"/>
            <a:ext cx="1755930" cy="2719334"/>
          </a:xfrm>
          <a:custGeom>
            <a:avLst/>
            <a:gdLst>
              <a:gd name="connsiteX0" fmla="*/ 0 w 1755930"/>
              <a:gd name="connsiteY0" fmla="*/ 3240711 h 3625779"/>
              <a:gd name="connsiteX1" fmla="*/ 1 w 1755930"/>
              <a:gd name="connsiteY1" fmla="*/ 3625779 h 3625779"/>
              <a:gd name="connsiteX2" fmla="*/ 1755930 w 1755930"/>
              <a:gd name="connsiteY2" fmla="*/ 3625779 h 3625779"/>
              <a:gd name="connsiteX3" fmla="*/ 1755930 w 1755930"/>
              <a:gd name="connsiteY3" fmla="*/ 0 h 3625779"/>
              <a:gd name="connsiteX4" fmla="*/ 1350156 w 1755930"/>
              <a:gd name="connsiteY4" fmla="*/ 0 h 3625779"/>
              <a:gd name="connsiteX5" fmla="*/ 1350156 w 1755930"/>
              <a:gd name="connsiteY5" fmla="*/ 3240919 h 36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3625779">
                <a:moveTo>
                  <a:pt x="0" y="3240711"/>
                </a:moveTo>
                <a:lnTo>
                  <a:pt x="1" y="3625779"/>
                </a:lnTo>
                <a:lnTo>
                  <a:pt x="1755930" y="3625779"/>
                </a:lnTo>
                <a:lnTo>
                  <a:pt x="1755930" y="0"/>
                </a:lnTo>
                <a:lnTo>
                  <a:pt x="1350156" y="0"/>
                </a:lnTo>
                <a:lnTo>
                  <a:pt x="1350156" y="3240919"/>
                </a:lnTo>
                <a:close/>
              </a:path>
            </a:pathLst>
          </a:custGeom>
          <a:solidFill>
            <a:schemeClr val="tx2"/>
          </a:solidFill>
          <a:ln w="0">
            <a:noFill/>
            <a:prstDash val="solid"/>
            <a:round/>
            <a:headEnd/>
            <a:tailEnd/>
          </a:ln>
        </p:spPr>
        <p:txBody>
          <a:bodyPr/>
          <a:lstStyle/>
          <a:p>
            <a:endParaRPr lang="fr-FR"/>
          </a:p>
        </p:txBody>
      </p:sp>
      <p:sp>
        <p:nvSpPr>
          <p:cNvPr id="6" name="Espace réservé du contenu 5">
            <a:extLst>
              <a:ext uri="{FF2B5EF4-FFF2-40B4-BE49-F238E27FC236}">
                <a16:creationId xmlns:a16="http://schemas.microsoft.com/office/drawing/2014/main" id="{EB114D35-DB32-B043-BEC9-81C464B255F0}"/>
              </a:ext>
            </a:extLst>
          </p:cNvPr>
          <p:cNvSpPr>
            <a:spLocks noGrp="1"/>
          </p:cNvSpPr>
          <p:nvPr>
            <p:ph idx="1"/>
          </p:nvPr>
        </p:nvSpPr>
        <p:spPr>
          <a:xfrm>
            <a:off x="914400" y="1123486"/>
            <a:ext cx="7229901" cy="3516753"/>
          </a:xfrm>
        </p:spPr>
        <p:txBody>
          <a:bodyPr rtlCol="0" anchor="ctr">
            <a:normAutofit/>
          </a:bodyPr>
          <a:lstStyle/>
          <a:p>
            <a:pPr marL="384048" indent="-384048" eaLnBrk="1" fontAlgn="auto" hangingPunct="1">
              <a:defRPr/>
            </a:pPr>
            <a:r>
              <a:rPr lang="fr-FR" altLang="fr-FR" sz="1700"/>
              <a:t>Le concept du neurofeedback est né dans les années 40à partir d’ électroencéphalogramme (EEG)</a:t>
            </a:r>
          </a:p>
          <a:p>
            <a:pPr marL="384048" indent="-384048" eaLnBrk="1" fontAlgn="auto" hangingPunct="1">
              <a:buFont typeface="Wingdings 2" pitchFamily="2" charset="2"/>
              <a:buNone/>
              <a:defRPr/>
            </a:pPr>
            <a:endParaRPr lang="fr-FR" altLang="fr-FR" sz="1700"/>
          </a:p>
          <a:p>
            <a:pPr marL="384048" indent="-384048" eaLnBrk="1" fontAlgn="auto" hangingPunct="1">
              <a:defRPr/>
            </a:pPr>
            <a:r>
              <a:rPr lang="fr-FR" altLang="fr-FR" sz="1700"/>
              <a:t>Le concept repose sur la possibilité de modifier son activité cérébrale par observation de son fonctionnement</a:t>
            </a:r>
          </a:p>
          <a:p>
            <a:pPr marL="384048" indent="-384048" eaLnBrk="1" fontAlgn="auto" hangingPunct="1">
              <a:buFont typeface="Wingdings 2" pitchFamily="2" charset="2"/>
              <a:buNone/>
              <a:defRPr/>
            </a:pPr>
            <a:endParaRPr lang="fr-FR" altLang="fr-FR" sz="1700"/>
          </a:p>
          <a:p>
            <a:pPr marL="384048" indent="-384048" eaLnBrk="1" fontAlgn="auto" hangingPunct="1">
              <a:defRPr/>
            </a:pPr>
            <a:r>
              <a:rPr lang="fr-FR" altLang="fr-FR" sz="1700"/>
              <a:t>Le cerveau émet des signaux électriques qui, selon leur fréquence, peuvent caractériser certains de nos états mentaux. Lorsque, par exemple, nous sommes dans un état calme et détendu, c’est la fréquence dans la bande alpha qui domine ; mais en état de vigilance et de concentration, c’est plutôt la fréquence dans la bande bêta.</a:t>
            </a:r>
            <a:endParaRPr lang="fr-FR" altLang="fr-FR" sz="1700" u="sng"/>
          </a:p>
        </p:txBody>
      </p:sp>
      <p:sp>
        <p:nvSpPr>
          <p:cNvPr id="39950" name="Rectangle 39949">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39939" name="Espace réservé du pied de page 3">
            <a:extLst>
              <a:ext uri="{FF2B5EF4-FFF2-40B4-BE49-F238E27FC236}">
                <a16:creationId xmlns:a16="http://schemas.microsoft.com/office/drawing/2014/main" id="{4C4FBCD8-E573-56D2-CEE1-822B500A5541}"/>
              </a:ext>
            </a:extLst>
          </p:cNvPr>
          <p:cNvSpPr>
            <a:spLocks noGrp="1"/>
          </p:cNvSpPr>
          <p:nvPr>
            <p:ph type="ftr" sz="quarter" idx="11"/>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solidFill>
                <a:schemeClr val="bg2"/>
              </a:solidFill>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Titre 1">
            <a:extLst>
              <a:ext uri="{FF2B5EF4-FFF2-40B4-BE49-F238E27FC236}">
                <a16:creationId xmlns:a16="http://schemas.microsoft.com/office/drawing/2014/main" id="{D16BB151-EF71-B3F0-8544-35E8B242A73F}"/>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a:t>Neurofeedback</a:t>
            </a:r>
          </a:p>
        </p:txBody>
      </p:sp>
      <p:sp>
        <p:nvSpPr>
          <p:cNvPr id="40970" name="Rectangle 4096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0972" name="Rectangle 4097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0962" name="Espace réservé du contenu 2">
            <a:extLst>
              <a:ext uri="{FF2B5EF4-FFF2-40B4-BE49-F238E27FC236}">
                <a16:creationId xmlns:a16="http://schemas.microsoft.com/office/drawing/2014/main" id="{B8705450-3732-E0ED-04E0-5AF7966BDBB7}"/>
              </a:ext>
            </a:extLst>
          </p:cNvPr>
          <p:cNvSpPr>
            <a:spLocks noGrp="1" noChangeArrowheads="1"/>
          </p:cNvSpPr>
          <p:nvPr>
            <p:ph idx="1"/>
          </p:nvPr>
        </p:nvSpPr>
        <p:spPr>
          <a:xfrm>
            <a:off x="2522898" y="2286000"/>
            <a:ext cx="5778873" cy="3581400"/>
          </a:xfrm>
        </p:spPr>
        <p:txBody>
          <a:bodyPr>
            <a:normAutofit/>
          </a:bodyPr>
          <a:lstStyle/>
          <a:p>
            <a:pPr eaLnBrk="1" hangingPunct="1"/>
            <a:r>
              <a:rPr lang="fr-FR" altLang="fr-FR" sz="1900"/>
              <a:t>Le principe du neurofeedback est d’apprendre, grâce à des exercices visuels ou auditifs, à “brider” certains de ces signaux et à en stimuler d’autres, selon l’effet thérapeutique recherché.</a:t>
            </a:r>
          </a:p>
          <a:p>
            <a:pPr eaLnBrk="1" hangingPunct="1"/>
            <a:r>
              <a:rPr lang="fr-FR" altLang="fr-FR" sz="1900"/>
              <a:t>L’intérêt de cette technique est qu’elle repose sur le principe du renforcement positif : « Comme le patient doit chercher ses propres stratégies mentales pour atteindre l’objectif et qu’il “visualise” leur efficacité en temps réel, il réalise qu’il est capable de modifier son activité cérébrale et, ainsi, d’améliorer lui-même sa santé et son bien-être. »</a:t>
            </a:r>
          </a:p>
        </p:txBody>
      </p:sp>
      <p:sp>
        <p:nvSpPr>
          <p:cNvPr id="40963" name="Espace réservé du pied de page 3">
            <a:extLst>
              <a:ext uri="{FF2B5EF4-FFF2-40B4-BE49-F238E27FC236}">
                <a16:creationId xmlns:a16="http://schemas.microsoft.com/office/drawing/2014/main" id="{E3679A9A-27A9-E8F3-A8B2-FE09F371CA4E}"/>
              </a:ext>
            </a:extLst>
          </p:cNvPr>
          <p:cNvSpPr>
            <a:spLocks noGrp="1"/>
          </p:cNvSpPr>
          <p:nvPr>
            <p:ph type="ftr" sz="quarter" idx="11"/>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1989" name="Picture 41988" descr="Gros plan de matériel audio">
            <a:extLst>
              <a:ext uri="{FF2B5EF4-FFF2-40B4-BE49-F238E27FC236}">
                <a16:creationId xmlns:a16="http://schemas.microsoft.com/office/drawing/2014/main" id="{49ABE934-4616-9A30-C546-A0F877A68731}"/>
              </a:ext>
            </a:extLst>
          </p:cNvPr>
          <p:cNvPicPr>
            <a:picLocks noChangeAspect="1"/>
          </p:cNvPicPr>
          <p:nvPr/>
        </p:nvPicPr>
        <p:blipFill rotWithShape="1">
          <a:blip r:embed="rId2"/>
          <a:srcRect r="11023" b="-1"/>
          <a:stretch/>
        </p:blipFill>
        <p:spPr>
          <a:xfrm>
            <a:off x="20" y="10"/>
            <a:ext cx="9141468" cy="6857990"/>
          </a:xfrm>
          <a:prstGeom prst="rect">
            <a:avLst/>
          </a:prstGeom>
        </p:spPr>
      </p:pic>
      <p:sp>
        <p:nvSpPr>
          <p:cNvPr id="42000" name="Rectangle 41999">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956AFE-0CA1-CE4C-AD4D-38362FC40D8C}"/>
              </a:ext>
            </a:extLst>
          </p:cNvPr>
          <p:cNvSpPr>
            <a:spLocks noGrp="1"/>
          </p:cNvSpPr>
          <p:nvPr>
            <p:ph type="title"/>
          </p:nvPr>
        </p:nvSpPr>
        <p:spPr>
          <a:xfrm>
            <a:off x="1028700" y="685800"/>
            <a:ext cx="7200900" cy="1485900"/>
          </a:xfrm>
        </p:spPr>
        <p:txBody>
          <a:bodyPr rtlCol="0">
            <a:normAutofit/>
          </a:bodyPr>
          <a:lstStyle/>
          <a:p>
            <a:pPr eaLnBrk="1" fontAlgn="auto" hangingPunct="1">
              <a:spcAft>
                <a:spcPts val="0"/>
              </a:spcAft>
              <a:defRPr/>
            </a:pPr>
            <a:r>
              <a:rPr lang="fr-FR" altLang="fr-FR" sz="3700"/>
              <a:t>Déroulement </a:t>
            </a:r>
            <a:br>
              <a:rPr lang="fr-FR" altLang="fr-FR" sz="3700"/>
            </a:br>
            <a:r>
              <a:rPr lang="fr-FR" altLang="fr-FR" sz="3700"/>
              <a:t>d’une séance de Neurofeedback</a:t>
            </a:r>
          </a:p>
        </p:txBody>
      </p:sp>
      <p:sp>
        <p:nvSpPr>
          <p:cNvPr id="42002" name="Rectangle 42001">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CEE84D33-DE6A-B245-8060-9A1977F31FF1}"/>
              </a:ext>
            </a:extLst>
          </p:cNvPr>
          <p:cNvSpPr>
            <a:spLocks noGrp="1"/>
          </p:cNvSpPr>
          <p:nvPr>
            <p:ph idx="1"/>
          </p:nvPr>
        </p:nvSpPr>
        <p:spPr>
          <a:xfrm>
            <a:off x="1028700" y="2286000"/>
            <a:ext cx="7200900" cy="3581400"/>
          </a:xfrm>
        </p:spPr>
        <p:txBody>
          <a:bodyPr rtlCol="0">
            <a:normAutofit/>
          </a:bodyPr>
          <a:lstStyle/>
          <a:p>
            <a:pPr marL="384048" indent="-384048" eaLnBrk="1" fontAlgn="auto" hangingPunct="1">
              <a:defRPr/>
            </a:pPr>
            <a:r>
              <a:rPr lang="fr-FR" altLang="fr-FR" sz="1300" dirty="0"/>
              <a:t>Les électrodes, placées sur le cuir chevelu, enregistrent les signaux électriques émis par le cerveau, qui reflètent certains états mentaux dans lequel on peut se trouver.	</a:t>
            </a:r>
          </a:p>
          <a:p>
            <a:pPr marL="384048" indent="-384048" eaLnBrk="1" fontAlgn="auto" hangingPunct="1">
              <a:defRPr/>
            </a:pPr>
            <a:r>
              <a:rPr lang="fr-FR" altLang="fr-FR" sz="1300" dirty="0"/>
              <a:t>Ces signaux sont numérisés par un appareil relié soit à un écran d’ordinateur si le programme d’entraînement utilise l’image (par le biais de jeux vidéo le plus souvent), soit à un casque audio s’il s’appuie sur le son (de la musique généralement), soit aux deux.</a:t>
            </a:r>
          </a:p>
          <a:p>
            <a:pPr marL="384048" indent="-384048" eaLnBrk="1" fontAlgn="auto" hangingPunct="1">
              <a:defRPr/>
            </a:pPr>
            <a:r>
              <a:rPr lang="fr-FR" altLang="fr-FR" sz="1300" dirty="0"/>
              <a:t>Par un travail mental ou cognitif, le patient doit réussir, en augmentant l’intensité de certains signaux et en en “bridant” d’autres, à faire évoluer en temps réel l’image sur l’écran (par exemple déplacer une montgolfière, assembler les pièces d’un puzzle, accélérer une voiture...) ou le son dans les écouteurs (par exemple faire baisser les aigus ou augmenter les graves d’un opéra).</a:t>
            </a:r>
          </a:p>
          <a:p>
            <a:pPr marL="384048" indent="-384048" eaLnBrk="1" fontAlgn="auto" hangingPunct="1">
              <a:defRPr/>
            </a:pPr>
            <a:r>
              <a:rPr lang="fr-FR" altLang="fr-FR" sz="1300" dirty="0"/>
              <a:t>Par essais et erreurs successives, aidé et guidé par un thérapeute formé à ces techniques, le cerveau va finir par trouver les meilleures stratégies mentales lui permettant d’atteindre l’objectif fixé.</a:t>
            </a:r>
          </a:p>
          <a:p>
            <a:pPr marL="384048" indent="-384048" eaLnBrk="1" fontAlgn="auto" hangingPunct="1">
              <a:defRPr/>
            </a:pPr>
            <a:r>
              <a:rPr lang="fr-FR" altLang="fr-FR" sz="1300" b="1" dirty="0"/>
              <a:t>Aucune efficacité démontré scientifiquement</a:t>
            </a:r>
          </a:p>
          <a:p>
            <a:pPr marL="384048" indent="-384048" eaLnBrk="1" fontAlgn="auto" hangingPunct="1">
              <a:defRPr/>
            </a:pPr>
            <a:endParaRPr lang="fr-FR" altLang="fr-FR" sz="1300" dirty="0"/>
          </a:p>
          <a:p>
            <a:pPr marL="384048" indent="-384048" eaLnBrk="1" fontAlgn="auto" hangingPunct="1">
              <a:defRPr/>
            </a:pPr>
            <a:endParaRPr lang="fr-FR" altLang="fr-FR" sz="1300" dirty="0"/>
          </a:p>
        </p:txBody>
      </p:sp>
      <p:sp>
        <p:nvSpPr>
          <p:cNvPr id="41987" name="Espace réservé du pied de page 3">
            <a:extLst>
              <a:ext uri="{FF2B5EF4-FFF2-40B4-BE49-F238E27FC236}">
                <a16:creationId xmlns:a16="http://schemas.microsoft.com/office/drawing/2014/main" id="{25F2C1D4-D03B-6BB6-6D6C-4E9F67F699B3}"/>
              </a:ext>
            </a:extLst>
          </p:cNvPr>
          <p:cNvSpPr>
            <a:spLocks noGrp="1"/>
          </p:cNvSpPr>
          <p:nvPr>
            <p:ph type="ftr" sz="quarter" idx="11"/>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09" name="Titre 1">
            <a:extLst>
              <a:ext uri="{FF2B5EF4-FFF2-40B4-BE49-F238E27FC236}">
                <a16:creationId xmlns:a16="http://schemas.microsoft.com/office/drawing/2014/main" id="{CE732957-117A-2E2E-9D62-AD016E0708F8}"/>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a:t>Remédiations cognitives</a:t>
            </a:r>
          </a:p>
        </p:txBody>
      </p:sp>
      <p:sp>
        <p:nvSpPr>
          <p:cNvPr id="43018" name="Rectangle 43017">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3020" name="Rectangle 43019">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FC1F5CFA-BCBD-3B47-A3C8-163EEE475E1B}"/>
              </a:ext>
            </a:extLst>
          </p:cNvPr>
          <p:cNvSpPr>
            <a:spLocks noGrp="1"/>
          </p:cNvSpPr>
          <p:nvPr>
            <p:ph idx="1"/>
          </p:nvPr>
        </p:nvSpPr>
        <p:spPr>
          <a:xfrm>
            <a:off x="2522898" y="2286000"/>
            <a:ext cx="5778873" cy="3581400"/>
          </a:xfrm>
        </p:spPr>
        <p:txBody>
          <a:bodyPr rtlCol="0">
            <a:normAutofit/>
          </a:bodyPr>
          <a:lstStyle/>
          <a:p>
            <a:pPr marL="384048" indent="-384048" eaLnBrk="1" fontAlgn="auto" hangingPunct="1">
              <a:defRPr/>
            </a:pPr>
            <a:r>
              <a:rPr lang="fr-FR" altLang="fr-FR" sz="1600"/>
              <a:t>La remédiation cognitive est une méthode de prise en charge des troubles et des fragilités développementales. </a:t>
            </a:r>
          </a:p>
          <a:p>
            <a:pPr marL="384048" indent="-384048" eaLnBrk="1" fontAlgn="auto" hangingPunct="1">
              <a:defRPr/>
            </a:pPr>
            <a:r>
              <a:rPr lang="fr-FR" altLang="fr-FR" sz="1600"/>
              <a:t>Elle vise à améliorer durablement le fonctionnement cognitif de l’enfant et le développement des instruments de son intelligence, entendue ici comme sa faculté de comprendre le monde pour mieux s’y ajuster. Le recours aux pratiques de remédiation cognitive comme élément d’un processus de soin repose sur l’idée qu’en aidant l’enfant à rendre plus intelligibles les univers dans lesquels il évolue (le monde physique, l’univers du langage, l’univers des idées et des émotions, celui des apprentissages, des relations sociales, etc.) nous l’aidons à s’ajuster aux exigences, aux contraintes et aux potentialités de ces univers. </a:t>
            </a:r>
          </a:p>
        </p:txBody>
      </p:sp>
      <p:sp>
        <p:nvSpPr>
          <p:cNvPr id="43011" name="Espace réservé du pied de page 3">
            <a:extLst>
              <a:ext uri="{FF2B5EF4-FFF2-40B4-BE49-F238E27FC236}">
                <a16:creationId xmlns:a16="http://schemas.microsoft.com/office/drawing/2014/main" id="{73A66233-41D2-FC17-2E9A-2DB04116D8A9}"/>
              </a:ext>
            </a:extLst>
          </p:cNvPr>
          <p:cNvSpPr>
            <a:spLocks noGrp="1"/>
          </p:cNvSpPr>
          <p:nvPr>
            <p:ph type="ftr" sz="quarter" idx="11"/>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4037" name="Picture 44036" descr="Plante poussant dans une fissure de béton">
            <a:extLst>
              <a:ext uri="{FF2B5EF4-FFF2-40B4-BE49-F238E27FC236}">
                <a16:creationId xmlns:a16="http://schemas.microsoft.com/office/drawing/2014/main" id="{4A0CA16B-4E6F-1706-47D1-E4184894B4B4}"/>
              </a:ext>
            </a:extLst>
          </p:cNvPr>
          <p:cNvPicPr>
            <a:picLocks noChangeAspect="1"/>
          </p:cNvPicPr>
          <p:nvPr/>
        </p:nvPicPr>
        <p:blipFill rotWithShape="1">
          <a:blip r:embed="rId2"/>
          <a:srcRect r="11023" b="-1"/>
          <a:stretch/>
        </p:blipFill>
        <p:spPr>
          <a:xfrm>
            <a:off x="-9979" y="10"/>
            <a:ext cx="9141468" cy="6857990"/>
          </a:xfrm>
          <a:prstGeom prst="rect">
            <a:avLst/>
          </a:prstGeom>
        </p:spPr>
      </p:pic>
      <p:sp>
        <p:nvSpPr>
          <p:cNvPr id="44041" name="Rectangle 44040">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3" name="Titre 1">
            <a:extLst>
              <a:ext uri="{FF2B5EF4-FFF2-40B4-BE49-F238E27FC236}">
                <a16:creationId xmlns:a16="http://schemas.microsoft.com/office/drawing/2014/main" id="{65A7CA33-160C-982A-20BC-0150F61A88BD}"/>
              </a:ext>
            </a:extLst>
          </p:cNvPr>
          <p:cNvSpPr>
            <a:spLocks noGrp="1" noChangeArrowheads="1"/>
          </p:cNvSpPr>
          <p:nvPr>
            <p:ph type="title"/>
          </p:nvPr>
        </p:nvSpPr>
        <p:spPr>
          <a:xfrm>
            <a:off x="1028700" y="685800"/>
            <a:ext cx="7200900" cy="1485900"/>
          </a:xfrm>
        </p:spPr>
        <p:txBody>
          <a:bodyPr>
            <a:normAutofit/>
          </a:bodyPr>
          <a:lstStyle/>
          <a:p>
            <a:pPr eaLnBrk="1" hangingPunct="1"/>
            <a:r>
              <a:rPr lang="fr-FR" altLang="fr-FR"/>
              <a:t>Remédiations cognitives</a:t>
            </a:r>
          </a:p>
        </p:txBody>
      </p:sp>
      <p:sp>
        <p:nvSpPr>
          <p:cNvPr id="44043" name="Rectangle 44042">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BDEC4C2C-A644-2C49-8BA5-163A98F92C8A}"/>
              </a:ext>
            </a:extLst>
          </p:cNvPr>
          <p:cNvSpPr>
            <a:spLocks noGrp="1"/>
          </p:cNvSpPr>
          <p:nvPr>
            <p:ph idx="1"/>
          </p:nvPr>
        </p:nvSpPr>
        <p:spPr>
          <a:xfrm>
            <a:off x="1028700" y="2286000"/>
            <a:ext cx="7200900" cy="3581400"/>
          </a:xfrm>
        </p:spPr>
        <p:txBody>
          <a:bodyPr rtlCol="0">
            <a:normAutofit/>
          </a:bodyPr>
          <a:lstStyle/>
          <a:p>
            <a:pPr marL="384048" indent="-384048" eaLnBrk="1" fontAlgn="auto" hangingPunct="1">
              <a:defRPr/>
            </a:pPr>
            <a:r>
              <a:rPr lang="fr-FR" altLang="fr-FR" sz="1900"/>
              <a:t>Les pratiques de remédiation cognitive offrent à l’enfant des occasions d’« expérience d’apprentissage médiatisée », dans la confrontation à des activités dont les propriétés sont conçues pour favoriser chez lui l’émergence de nouvelles compétences. </a:t>
            </a:r>
          </a:p>
          <a:p>
            <a:pPr marL="384048" indent="-384048" eaLnBrk="1" fontAlgn="auto" hangingPunct="1">
              <a:defRPr/>
            </a:pPr>
            <a:r>
              <a:rPr lang="fr-FR" altLang="fr-FR" sz="1900"/>
              <a:t>La RC se définit comme une pratique interventionnelle d'entraînement intellectuel qui cible les difficultés cognitives par l'utilisation de techniques d'apprentissage. Elle se fonde sur l'apprentissage massif, la répétition d'exercices, l'apprentissage de stratégies pour résoudre des problèmes complexes, et le développement de moyens de résoudre les difficultés au niveau du travail ou qui limitent l'efficience au quotidien.</a:t>
            </a:r>
          </a:p>
        </p:txBody>
      </p:sp>
      <p:sp>
        <p:nvSpPr>
          <p:cNvPr id="44035" name="Espace réservé du pied de page 3">
            <a:extLst>
              <a:ext uri="{FF2B5EF4-FFF2-40B4-BE49-F238E27FC236}">
                <a16:creationId xmlns:a16="http://schemas.microsoft.com/office/drawing/2014/main" id="{8C3DEAE0-1EF8-8EE2-DCA2-25283A013659}"/>
              </a:ext>
            </a:extLst>
          </p:cNvPr>
          <p:cNvSpPr>
            <a:spLocks noGrp="1"/>
          </p:cNvSpPr>
          <p:nvPr>
            <p:ph type="ftr" sz="quarter" idx="11"/>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5061" name="Picture 45060" descr="Plante poussant dans une fissure de béton">
            <a:extLst>
              <a:ext uri="{FF2B5EF4-FFF2-40B4-BE49-F238E27FC236}">
                <a16:creationId xmlns:a16="http://schemas.microsoft.com/office/drawing/2014/main" id="{86B42D24-402E-9568-FCD5-64A7DD09977F}"/>
              </a:ext>
            </a:extLst>
          </p:cNvPr>
          <p:cNvPicPr>
            <a:picLocks noChangeAspect="1"/>
          </p:cNvPicPr>
          <p:nvPr/>
        </p:nvPicPr>
        <p:blipFill rotWithShape="1">
          <a:blip r:embed="rId2"/>
          <a:srcRect r="11023" b="-1"/>
          <a:stretch/>
        </p:blipFill>
        <p:spPr>
          <a:xfrm>
            <a:off x="58416" y="10"/>
            <a:ext cx="9141468" cy="6857990"/>
          </a:xfrm>
          <a:prstGeom prst="rect">
            <a:avLst/>
          </a:prstGeom>
        </p:spPr>
      </p:pic>
      <p:sp>
        <p:nvSpPr>
          <p:cNvPr id="45065" name="Rectangle 45064">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7" name="Titre 1">
            <a:extLst>
              <a:ext uri="{FF2B5EF4-FFF2-40B4-BE49-F238E27FC236}">
                <a16:creationId xmlns:a16="http://schemas.microsoft.com/office/drawing/2014/main" id="{9010E131-19FA-7BCF-C8E2-DD202438A71E}"/>
              </a:ext>
            </a:extLst>
          </p:cNvPr>
          <p:cNvSpPr>
            <a:spLocks noGrp="1" noChangeArrowheads="1"/>
          </p:cNvSpPr>
          <p:nvPr>
            <p:ph type="title"/>
          </p:nvPr>
        </p:nvSpPr>
        <p:spPr>
          <a:xfrm>
            <a:off x="1028700" y="685800"/>
            <a:ext cx="7200900" cy="1485900"/>
          </a:xfrm>
        </p:spPr>
        <p:txBody>
          <a:bodyPr>
            <a:normAutofit/>
          </a:bodyPr>
          <a:lstStyle/>
          <a:p>
            <a:pPr eaLnBrk="1" hangingPunct="1"/>
            <a:r>
              <a:rPr lang="fr-FR" altLang="fr-FR"/>
              <a:t>Remédiations cognitives</a:t>
            </a:r>
          </a:p>
        </p:txBody>
      </p:sp>
      <p:sp>
        <p:nvSpPr>
          <p:cNvPr id="45067" name="Rectangle 45066">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FB56A6FB-2C52-D447-8BE1-1CDA7CDFE92B}"/>
              </a:ext>
            </a:extLst>
          </p:cNvPr>
          <p:cNvSpPr>
            <a:spLocks noGrp="1"/>
          </p:cNvSpPr>
          <p:nvPr>
            <p:ph idx="1"/>
          </p:nvPr>
        </p:nvSpPr>
        <p:spPr>
          <a:xfrm>
            <a:off x="1028700" y="2286000"/>
            <a:ext cx="7200900" cy="3581400"/>
          </a:xfrm>
        </p:spPr>
        <p:txBody>
          <a:bodyPr rtlCol="0">
            <a:normAutofit/>
          </a:bodyPr>
          <a:lstStyle/>
          <a:p>
            <a:pPr marL="384048" indent="-384048" eaLnBrk="1" fontAlgn="auto" hangingPunct="1">
              <a:defRPr/>
            </a:pPr>
            <a:r>
              <a:rPr lang="fr-FR" altLang="fr-FR"/>
              <a:t>La RC fournit aussi des stratégies pour résoudre des problèmes complexes : planifier une matinée de courses, se rendre d'un lieu à un autre, répondre à des responsabilités, scolaires ou universitaires. Elle apporte au patient plus de confiance en soi et en ses capacités intellectuelles.</a:t>
            </a:r>
          </a:p>
          <a:p>
            <a:pPr marL="384048" indent="-384048" eaLnBrk="1" fontAlgn="auto" hangingPunct="1">
              <a:defRPr/>
            </a:pPr>
            <a:r>
              <a:rPr lang="fr-FR" altLang="fr-FR"/>
              <a:t>Un principe fondamental de ce traitement, est que l'amélioration cognitive qui est constatée à la fin des sessions puisse être transférée sur des tâches de la vie quotidienne. De fait, les gains acquis durant la remédiation permettent à la personne de mieux appliquer les programmes de réhabilitation pour se maintenir ou reprendre ses études</a:t>
            </a:r>
          </a:p>
        </p:txBody>
      </p:sp>
      <p:sp>
        <p:nvSpPr>
          <p:cNvPr id="45059" name="Espace réservé du pied de page 3">
            <a:extLst>
              <a:ext uri="{FF2B5EF4-FFF2-40B4-BE49-F238E27FC236}">
                <a16:creationId xmlns:a16="http://schemas.microsoft.com/office/drawing/2014/main" id="{BF5A9BA5-EF13-A91A-33DF-34875643533E}"/>
              </a:ext>
            </a:extLst>
          </p:cNvPr>
          <p:cNvSpPr>
            <a:spLocks noGrp="1"/>
          </p:cNvSpPr>
          <p:nvPr>
            <p:ph type="ftr" sz="quarter" idx="11"/>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088" name="Rectangle 4608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 name="Titre 1">
            <a:extLst>
              <a:ext uri="{FF2B5EF4-FFF2-40B4-BE49-F238E27FC236}">
                <a16:creationId xmlns:a16="http://schemas.microsoft.com/office/drawing/2014/main" id="{D2AFB4DF-FDA6-C90B-77C5-B2F4FCC1B133}"/>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a:t>Remédiations cognitives</a:t>
            </a:r>
          </a:p>
        </p:txBody>
      </p:sp>
      <p:sp>
        <p:nvSpPr>
          <p:cNvPr id="46090" name="Rectangle 4608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6092" name="Rectangle 4609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6082" name="Espace réservé du contenu 2">
            <a:extLst>
              <a:ext uri="{FF2B5EF4-FFF2-40B4-BE49-F238E27FC236}">
                <a16:creationId xmlns:a16="http://schemas.microsoft.com/office/drawing/2014/main" id="{927D4F93-0F0C-50DC-74AB-854FFE6CC358}"/>
              </a:ext>
            </a:extLst>
          </p:cNvPr>
          <p:cNvSpPr>
            <a:spLocks noGrp="1" noChangeArrowheads="1"/>
          </p:cNvSpPr>
          <p:nvPr>
            <p:ph idx="1"/>
          </p:nvPr>
        </p:nvSpPr>
        <p:spPr>
          <a:xfrm>
            <a:off x="2522898" y="2286000"/>
            <a:ext cx="5778873" cy="3581400"/>
          </a:xfrm>
        </p:spPr>
        <p:txBody>
          <a:bodyPr>
            <a:normAutofit/>
          </a:bodyPr>
          <a:lstStyle/>
          <a:p>
            <a:pPr eaLnBrk="1" hangingPunct="1"/>
            <a:r>
              <a:rPr lang="fr-FR" altLang="fr-FR" dirty="0"/>
              <a:t>Un bénéfice important de la RC, c'est aussi d'améliorer les aptitudes à interagir dans des situations sociales, dans une conversation, à apprécier les intentions et les émotions d'autres personnes; ce que d'aucuns appellent "intelligence émotionnelle</a:t>
            </a:r>
          </a:p>
          <a:p>
            <a:pPr eaLnBrk="1" hangingPunct="1"/>
            <a:r>
              <a:rPr lang="fr-FR" altLang="fr-FR"/>
              <a:t>Aucune efficacité démontré scientifiquement sur  les </a:t>
            </a:r>
            <a:r>
              <a:rPr lang="fr-FR" altLang="fr-FR" err="1"/>
              <a:t>symptomes</a:t>
            </a:r>
            <a:r>
              <a:rPr lang="fr-FR" altLang="fr-FR"/>
              <a:t> du TDAH</a:t>
            </a:r>
          </a:p>
          <a:p>
            <a:pPr eaLnBrk="1" hangingPunct="1"/>
            <a:endParaRPr lang="fr-FR" altLang="fr-FR" dirty="0"/>
          </a:p>
        </p:txBody>
      </p:sp>
      <p:sp>
        <p:nvSpPr>
          <p:cNvPr id="46083" name="Espace réservé du pied de page 3">
            <a:extLst>
              <a:ext uri="{FF2B5EF4-FFF2-40B4-BE49-F238E27FC236}">
                <a16:creationId xmlns:a16="http://schemas.microsoft.com/office/drawing/2014/main" id="{432B9922-D0D3-9799-25A0-B2BD9E7CE196}"/>
              </a:ext>
            </a:extLst>
          </p:cNvPr>
          <p:cNvSpPr>
            <a:spLocks noGrp="1"/>
          </p:cNvSpPr>
          <p:nvPr>
            <p:ph type="ftr" sz="quarter" idx="11"/>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7662691-EF2A-0941-219B-199A6C9DC7F8}"/>
              </a:ext>
            </a:extLst>
          </p:cNvPr>
          <p:cNvSpPr>
            <a:spLocks noGrp="1"/>
          </p:cNvSpPr>
          <p:nvPr>
            <p:ph type="title"/>
          </p:nvPr>
        </p:nvSpPr>
        <p:spPr/>
        <p:txBody>
          <a:bodyPr/>
          <a:lstStyle/>
          <a:p>
            <a:r>
              <a:rPr lang="fr-FR" dirty="0"/>
              <a:t>Développer les habilites parentales</a:t>
            </a:r>
          </a:p>
        </p:txBody>
      </p:sp>
      <p:sp>
        <p:nvSpPr>
          <p:cNvPr id="6" name="Espace réservé du texte 5">
            <a:extLst>
              <a:ext uri="{FF2B5EF4-FFF2-40B4-BE49-F238E27FC236}">
                <a16:creationId xmlns:a16="http://schemas.microsoft.com/office/drawing/2014/main" id="{B173A46E-F461-F7B5-D14C-54D6A2BD142A}"/>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E6DE2DF8-FCE7-308D-BB38-88F9A531B34E}"/>
              </a:ext>
            </a:extLst>
          </p:cNvPr>
          <p:cNvSpPr>
            <a:spLocks noGrp="1"/>
          </p:cNvSpPr>
          <p:nvPr>
            <p:ph type="ftr" sz="quarter" idx="11"/>
          </p:nvPr>
        </p:nvSpPr>
        <p:spPr/>
        <p:txBody>
          <a:bodyPr/>
          <a:lstStyle/>
          <a:p>
            <a:pPr>
              <a:defRPr/>
            </a:pPr>
            <a:endParaRPr lang="fr-FR" dirty="0"/>
          </a:p>
        </p:txBody>
      </p:sp>
    </p:spTree>
    <p:extLst>
      <p:ext uri="{BB962C8B-B14F-4D97-AF65-F5344CB8AC3E}">
        <p14:creationId xmlns:p14="http://schemas.microsoft.com/office/powerpoint/2010/main" val="872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re 1">
            <a:extLst>
              <a:ext uri="{FF2B5EF4-FFF2-40B4-BE49-F238E27FC236}">
                <a16:creationId xmlns:a16="http://schemas.microsoft.com/office/drawing/2014/main" id="{D6ACEC33-31BB-1840-D843-5644910FCFF0}"/>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a:t>Groupe Barkley</a:t>
            </a:r>
          </a:p>
        </p:txBody>
      </p:sp>
      <p:sp>
        <p:nvSpPr>
          <p:cNvPr id="17418" name="Rectangle 17417">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420" name="Rectangle 17419">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410" name="Espace réservé du contenu 2">
            <a:extLst>
              <a:ext uri="{FF2B5EF4-FFF2-40B4-BE49-F238E27FC236}">
                <a16:creationId xmlns:a16="http://schemas.microsoft.com/office/drawing/2014/main" id="{912521E3-0E2E-F842-128E-987875F55C7F}"/>
              </a:ext>
            </a:extLst>
          </p:cNvPr>
          <p:cNvSpPr>
            <a:spLocks noGrp="1" noChangeArrowheads="1"/>
          </p:cNvSpPr>
          <p:nvPr>
            <p:ph idx="1"/>
          </p:nvPr>
        </p:nvSpPr>
        <p:spPr>
          <a:xfrm>
            <a:off x="2522898" y="2286000"/>
            <a:ext cx="5778873" cy="3581400"/>
          </a:xfrm>
        </p:spPr>
        <p:txBody>
          <a:bodyPr>
            <a:normAutofit/>
          </a:bodyPr>
          <a:lstStyle/>
          <a:p>
            <a:pPr eaLnBrk="1" hangingPunct="1"/>
            <a:r>
              <a:rPr lang="fr-FR" altLang="fr-FR"/>
              <a:t>Champ comportemental et cognitif : il vise à la fois à modifier certaines pensées et certains comportements que les parents peuvent avoir vis-à-vis de l’enfant.</a:t>
            </a:r>
          </a:p>
          <a:p>
            <a:pPr eaLnBrk="1" hangingPunct="1"/>
            <a:r>
              <a:rPr lang="fr-FR" altLang="fr-FR" b="1"/>
              <a:t>Le premier objectif</a:t>
            </a:r>
            <a:r>
              <a:rPr lang="fr-FR" altLang="fr-FR"/>
              <a:t>, et l’objet de la première séance, est la </a:t>
            </a:r>
            <a:r>
              <a:rPr lang="fr-FR" altLang="fr-FR" b="1"/>
              <a:t>compréhension du trouble. </a:t>
            </a:r>
            <a:r>
              <a:rPr lang="fr-FR" altLang="fr-FR"/>
              <a:t>Le programme ne vise pas à guérir le trouble, mais à diminuer l’intensité des comportements inadaptés et surtout à rétablir des relations plus sereines entre l’enfant et ses parents.</a:t>
            </a:r>
          </a:p>
          <a:p>
            <a:pPr eaLnBrk="1" hangingPunct="1">
              <a:buFont typeface="Wingdings 2" pitchFamily="2" charset="2"/>
              <a:buNone/>
            </a:pPr>
            <a:endParaRPr lang="fr-FR" altLang="fr-FR"/>
          </a:p>
        </p:txBody>
      </p:sp>
      <p:sp>
        <p:nvSpPr>
          <p:cNvPr id="17411" name="Espace réservé du pied de page 3">
            <a:extLst>
              <a:ext uri="{FF2B5EF4-FFF2-40B4-BE49-F238E27FC236}">
                <a16:creationId xmlns:a16="http://schemas.microsoft.com/office/drawing/2014/main" id="{336D037F-3D7F-17C8-C3A5-FF0F96F57123}"/>
              </a:ext>
            </a:extLst>
          </p:cNvPr>
          <p:cNvSpPr>
            <a:spLocks noGrp="1"/>
          </p:cNvSpPr>
          <p:nvPr>
            <p:ph type="ftr" sz="quarter" idx="11"/>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Titre 1">
            <a:extLst>
              <a:ext uri="{FF2B5EF4-FFF2-40B4-BE49-F238E27FC236}">
                <a16:creationId xmlns:a16="http://schemas.microsoft.com/office/drawing/2014/main" id="{4E382225-0282-4757-5A8E-2878431F08D8}"/>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a:t>Groupe Barkley</a:t>
            </a:r>
          </a:p>
        </p:txBody>
      </p:sp>
      <p:sp>
        <p:nvSpPr>
          <p:cNvPr id="18442" name="Rectangle 1844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8444" name="Rectangle 1844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A465C1E3-0BD8-0D48-AA73-8822FE74145B}"/>
              </a:ext>
            </a:extLst>
          </p:cNvPr>
          <p:cNvSpPr>
            <a:spLocks noGrp="1"/>
          </p:cNvSpPr>
          <p:nvPr>
            <p:ph idx="1"/>
          </p:nvPr>
        </p:nvSpPr>
        <p:spPr>
          <a:xfrm>
            <a:off x="2522898" y="2286000"/>
            <a:ext cx="5778873" cy="3581400"/>
          </a:xfrm>
        </p:spPr>
        <p:txBody>
          <a:bodyPr rtlCol="0">
            <a:normAutofit/>
          </a:bodyPr>
          <a:lstStyle/>
          <a:p>
            <a:pPr marL="384048" indent="-384048" eaLnBrk="1" fontAlgn="auto" hangingPunct="1">
              <a:defRPr/>
            </a:pPr>
            <a:r>
              <a:rPr lang="fr-FR" altLang="fr-FR" sz="1700"/>
              <a:t>Le programme de Barkley s’adresse spécifiquement aux parents, en groupe fermé de quinze à vingt personnes, à raison de dix séances de 90 minutes, généralement bimensuelles. </a:t>
            </a:r>
          </a:p>
          <a:p>
            <a:pPr marL="384048" indent="-384048" eaLnBrk="1" fontAlgn="auto" hangingPunct="1">
              <a:defRPr/>
            </a:pPr>
            <a:r>
              <a:rPr lang="fr-FR" altLang="fr-FR" sz="1700"/>
              <a:t>Il porte essentiellement sur les comportements non compliants qui sous-tend la majorité des interactions négatives : difficulté à suivre les règles en raison– déficit de l’attention soutenue, de la modulation et de l’autocontrôle du comportement, des stratégies de recherche et de résolution de problèmes, etc. Elle peut se généraliser à d’autres situations, notamment l’école ou les activités extrascolaires. </a:t>
            </a:r>
          </a:p>
        </p:txBody>
      </p:sp>
      <p:sp>
        <p:nvSpPr>
          <p:cNvPr id="18435" name="Espace réservé du pied de page 3">
            <a:extLst>
              <a:ext uri="{FF2B5EF4-FFF2-40B4-BE49-F238E27FC236}">
                <a16:creationId xmlns:a16="http://schemas.microsoft.com/office/drawing/2014/main" id="{38D4CD8A-BD79-75D2-0829-478AAC93A3BB}"/>
              </a:ext>
            </a:extLst>
          </p:cNvPr>
          <p:cNvSpPr>
            <a:spLocks noGrp="1"/>
          </p:cNvSpPr>
          <p:nvPr>
            <p:ph type="ftr" sz="quarter" idx="11"/>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9736B323-BA2B-49FE-2108-583DC7531257}"/>
              </a:ext>
            </a:extLst>
          </p:cNvPr>
          <p:cNvSpPr>
            <a:spLocks noGrp="1" noChangeArrowheads="1"/>
          </p:cNvSpPr>
          <p:nvPr>
            <p:ph type="title"/>
          </p:nvPr>
        </p:nvSpPr>
        <p:spPr/>
        <p:txBody>
          <a:bodyPr/>
          <a:lstStyle/>
          <a:p>
            <a:pPr eaLnBrk="1" hangingPunct="1"/>
            <a:r>
              <a:rPr lang="fr-FR" altLang="fr-FR"/>
              <a:t>programme</a:t>
            </a:r>
          </a:p>
        </p:txBody>
      </p:sp>
      <p:sp>
        <p:nvSpPr>
          <p:cNvPr id="3" name="Espace réservé du contenu 2">
            <a:extLst>
              <a:ext uri="{FF2B5EF4-FFF2-40B4-BE49-F238E27FC236}">
                <a16:creationId xmlns:a16="http://schemas.microsoft.com/office/drawing/2014/main" id="{853B13FE-C32D-4E49-B2B1-F843379736D1}"/>
              </a:ext>
            </a:extLst>
          </p:cNvPr>
          <p:cNvSpPr>
            <a:spLocks noGrp="1"/>
          </p:cNvSpPr>
          <p:nvPr>
            <p:ph idx="1"/>
          </p:nvPr>
        </p:nvSpPr>
        <p:spPr>
          <a:xfrm>
            <a:off x="1028700" y="1484313"/>
            <a:ext cx="7200900" cy="4968875"/>
          </a:xfrm>
        </p:spPr>
        <p:txBody>
          <a:bodyPr rtlCol="0">
            <a:normAutofit/>
          </a:bodyPr>
          <a:lstStyle/>
          <a:p>
            <a:pPr marL="0" indent="0" eaLnBrk="1" fontAlgn="auto" hangingPunct="1">
              <a:lnSpc>
                <a:spcPct val="80000"/>
              </a:lnSpc>
              <a:buFont typeface="Franklin Gothic Book" panose="020B0503020102020204" pitchFamily="34" charset="0"/>
              <a:buNone/>
              <a:defRPr/>
            </a:pPr>
            <a:r>
              <a:rPr lang="fr-FR" altLang="fr-FR" sz="1600" b="1"/>
              <a:t>Le programme comprend dix étapes :</a:t>
            </a:r>
            <a:endParaRPr lang="fr-FR" altLang="fr-FR" sz="1600"/>
          </a:p>
          <a:p>
            <a:pPr marL="384048" indent="-384048" eaLnBrk="1" fontAlgn="auto" hangingPunct="1">
              <a:lnSpc>
                <a:spcPct val="80000"/>
              </a:lnSpc>
              <a:defRPr/>
            </a:pPr>
            <a:r>
              <a:rPr lang="fr-FR" altLang="fr-FR" sz="1600"/>
              <a:t> information sur le trouble ; </a:t>
            </a:r>
          </a:p>
          <a:p>
            <a:pPr marL="384048" indent="-384048" eaLnBrk="1" fontAlgn="auto" hangingPunct="1">
              <a:lnSpc>
                <a:spcPct val="80000"/>
              </a:lnSpc>
              <a:defRPr/>
            </a:pPr>
            <a:r>
              <a:rPr lang="fr-FR" altLang="fr-FR" sz="1600"/>
              <a:t> analyse fonctionnelle : comprendre le fonctionnement de l’enfant, la notion de cohérence parentale, les stress intrafamiliaux qui viennent altérer la perception de l’enfant ; </a:t>
            </a:r>
          </a:p>
          <a:p>
            <a:pPr marL="384048" indent="-384048" eaLnBrk="1" fontAlgn="auto" hangingPunct="1">
              <a:lnSpc>
                <a:spcPct val="80000"/>
              </a:lnSpc>
              <a:defRPr/>
            </a:pPr>
            <a:r>
              <a:rPr lang="fr-FR" altLang="fr-FR" sz="1600"/>
              <a:t> renforcement positif des comportements adaptés : « moments spéciaux » ; </a:t>
            </a:r>
          </a:p>
          <a:p>
            <a:pPr marL="384048" indent="-384048" eaLnBrk="1" fontAlgn="auto" hangingPunct="1">
              <a:lnSpc>
                <a:spcPct val="80000"/>
              </a:lnSpc>
              <a:defRPr/>
            </a:pPr>
            <a:r>
              <a:rPr lang="fr-FR" altLang="fr-FR" sz="1600"/>
              <a:t> formulation efficace d’une demande ; </a:t>
            </a:r>
          </a:p>
          <a:p>
            <a:pPr marL="384048" indent="-384048" eaLnBrk="1" fontAlgn="auto" hangingPunct="1">
              <a:lnSpc>
                <a:spcPct val="80000"/>
              </a:lnSpc>
              <a:defRPr/>
            </a:pPr>
            <a:r>
              <a:rPr lang="fr-FR" altLang="fr-FR" sz="1600"/>
              <a:t> système efficace d’une demande ; </a:t>
            </a:r>
          </a:p>
          <a:p>
            <a:pPr marL="384048" indent="-384048" eaLnBrk="1" fontAlgn="auto" hangingPunct="1">
              <a:lnSpc>
                <a:spcPct val="80000"/>
              </a:lnSpc>
              <a:defRPr/>
            </a:pPr>
            <a:r>
              <a:rPr lang="fr-FR" altLang="fr-FR" sz="1600"/>
              <a:t> système de gommettes, de points et de privilèges ; </a:t>
            </a:r>
          </a:p>
          <a:p>
            <a:pPr marL="384048" indent="-384048" eaLnBrk="1" fontAlgn="auto" hangingPunct="1">
              <a:lnSpc>
                <a:spcPct val="80000"/>
              </a:lnSpc>
              <a:defRPr/>
            </a:pPr>
            <a:r>
              <a:rPr lang="fr-FR" altLang="fr-FR" sz="1600"/>
              <a:t> travail et collaboration avec l’école ; </a:t>
            </a:r>
          </a:p>
          <a:p>
            <a:pPr marL="384048" indent="-384048" eaLnBrk="1" fontAlgn="auto" hangingPunct="1">
              <a:lnSpc>
                <a:spcPct val="80000"/>
              </a:lnSpc>
              <a:defRPr/>
            </a:pPr>
            <a:r>
              <a:rPr lang="fr-FR" altLang="fr-FR" sz="1600"/>
              <a:t> « time out » où l’on retire l’enfant de la situation qui pose problème ; </a:t>
            </a:r>
          </a:p>
          <a:p>
            <a:pPr marL="384048" indent="-384048" eaLnBrk="1" fontAlgn="auto" hangingPunct="1">
              <a:lnSpc>
                <a:spcPct val="80000"/>
              </a:lnSpc>
              <a:defRPr/>
            </a:pPr>
            <a:r>
              <a:rPr lang="fr-FR" altLang="fr-FR" sz="1600"/>
              <a:t> gestion des lieux publics, par exemple les supermarchés et les restaurants ; </a:t>
            </a:r>
          </a:p>
          <a:p>
            <a:pPr marL="384048" indent="-384048" eaLnBrk="1" fontAlgn="auto" hangingPunct="1">
              <a:lnSpc>
                <a:spcPct val="80000"/>
              </a:lnSpc>
              <a:defRPr/>
            </a:pPr>
            <a:r>
              <a:rPr lang="fr-FR" altLang="fr-FR" sz="1600"/>
              <a:t> anticipation des problèmes futurs.</a:t>
            </a:r>
          </a:p>
          <a:p>
            <a:pPr marL="384048" indent="-384048" eaLnBrk="1" fontAlgn="auto" hangingPunct="1">
              <a:lnSpc>
                <a:spcPct val="80000"/>
              </a:lnSpc>
              <a:defRPr/>
            </a:pPr>
            <a:r>
              <a:rPr lang="fr-FR" altLang="fr-FR" sz="1600"/>
              <a:t>On commence à s’entraîner à domicile, sur des éléments très simples, avant de généraliser les acquis à d’autres situations et de les pérenniser dans le temps.</a:t>
            </a:r>
          </a:p>
          <a:p>
            <a:pPr marL="384048" indent="-384048" eaLnBrk="1" fontAlgn="auto" hangingPunct="1">
              <a:lnSpc>
                <a:spcPct val="80000"/>
              </a:lnSpc>
              <a:defRPr/>
            </a:pPr>
            <a:endParaRPr lang="fr-FR" altLang="fr-FR" sz="800" dirty="0"/>
          </a:p>
        </p:txBody>
      </p:sp>
      <p:sp>
        <p:nvSpPr>
          <p:cNvPr id="21507" name="Espace réservé du pied de page 3">
            <a:extLst>
              <a:ext uri="{FF2B5EF4-FFF2-40B4-BE49-F238E27FC236}">
                <a16:creationId xmlns:a16="http://schemas.microsoft.com/office/drawing/2014/main" id="{CB64A7AC-D1FB-1096-42F5-B77D149371F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sz="1200" dirty="0">
              <a:solidFill>
                <a:schemeClr val="bg1"/>
              </a:solidFill>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a:extLst>
              <a:ext uri="{FF2B5EF4-FFF2-40B4-BE49-F238E27FC236}">
                <a16:creationId xmlns:a16="http://schemas.microsoft.com/office/drawing/2014/main" id="{86E79AEA-B9EF-B746-EFC9-C03AAA0D15F9}"/>
              </a:ext>
            </a:extLst>
          </p:cNvPr>
          <p:cNvSpPr>
            <a:spLocks noGrp="1" noChangeArrowheads="1"/>
          </p:cNvSpPr>
          <p:nvPr>
            <p:ph type="title"/>
          </p:nvPr>
        </p:nvSpPr>
        <p:spPr/>
        <p:txBody>
          <a:bodyPr/>
          <a:lstStyle/>
          <a:p>
            <a:pPr eaLnBrk="1" hangingPunct="1"/>
            <a:r>
              <a:rPr lang="fr-FR" altLang="fr-FR"/>
              <a:t>Programme Barkley</a:t>
            </a:r>
          </a:p>
        </p:txBody>
      </p:sp>
      <p:sp>
        <p:nvSpPr>
          <p:cNvPr id="3" name="Espace réservé du contenu 2">
            <a:extLst>
              <a:ext uri="{FF2B5EF4-FFF2-40B4-BE49-F238E27FC236}">
                <a16:creationId xmlns:a16="http://schemas.microsoft.com/office/drawing/2014/main" id="{ECD436A1-8995-A94C-B473-1212F9DDF8BE}"/>
              </a:ext>
            </a:extLst>
          </p:cNvPr>
          <p:cNvSpPr>
            <a:spLocks noGrp="1"/>
          </p:cNvSpPr>
          <p:nvPr>
            <p:ph idx="1"/>
          </p:nvPr>
        </p:nvSpPr>
        <p:spPr/>
        <p:txBody>
          <a:bodyPr rtlCol="0">
            <a:normAutofit fontScale="92500" lnSpcReduction="10000"/>
          </a:bodyPr>
          <a:lstStyle/>
          <a:p>
            <a:pPr marL="384048" indent="-384048" eaLnBrk="1" fontAlgn="auto" hangingPunct="1">
              <a:lnSpc>
                <a:spcPct val="80000"/>
              </a:lnSpc>
              <a:defRPr/>
            </a:pPr>
            <a:r>
              <a:rPr lang="fr-FR" altLang="fr-FR"/>
              <a:t>Pour conclure, il est très important de porter une attention positive aux comportements et aux circonstances dans lesquelles le comportement de l’enfant est approprié. </a:t>
            </a:r>
          </a:p>
          <a:p>
            <a:pPr marL="384048" indent="-384048" eaLnBrk="1" fontAlgn="auto" hangingPunct="1">
              <a:lnSpc>
                <a:spcPct val="80000"/>
              </a:lnSpc>
              <a:defRPr/>
            </a:pPr>
            <a:r>
              <a:rPr lang="fr-FR" altLang="fr-FR"/>
              <a:t>Les parents s’entraînent d’abord dans une situation idéale (moment de jeux spécialement consacré à l’enfant) où aucun ordre parental, aucune directive n’a sa place. Le but de ce moment spécial est que les parents montrent à l’enfant qu’ils s’intéressent à lui, qu’ils prennent plaisir à être avec lui lorsqu’il se comporte normalement et lui expriment qu’ils apprécient ce qu’il fait. </a:t>
            </a:r>
          </a:p>
          <a:p>
            <a:pPr marL="384048" indent="-384048" eaLnBrk="1" fontAlgn="auto" hangingPunct="1">
              <a:lnSpc>
                <a:spcPct val="80000"/>
              </a:lnSpc>
              <a:defRPr/>
            </a:pPr>
            <a:r>
              <a:rPr lang="fr-FR" altLang="fr-FR"/>
              <a:t>Par ailleurs, le travail en groupe permet d’offrir un soutien social aux parents, de dédramatiser et de déculpabiliser. Ces échanges sont également très riches pour nous, thérapeutes car les parents ont souvent beaucoup d’idées à partager pour améliorer la qualité de vie de leur enfant et de la famille.</a:t>
            </a:r>
          </a:p>
          <a:p>
            <a:pPr marL="384048" indent="-384048" eaLnBrk="1" fontAlgn="auto" hangingPunct="1">
              <a:lnSpc>
                <a:spcPct val="80000"/>
              </a:lnSpc>
              <a:defRPr/>
            </a:pPr>
            <a:endParaRPr lang="fr-FR" altLang="fr-FR"/>
          </a:p>
        </p:txBody>
      </p:sp>
      <p:sp>
        <p:nvSpPr>
          <p:cNvPr id="22531" name="Espace réservé du pied de page 3">
            <a:extLst>
              <a:ext uri="{FF2B5EF4-FFF2-40B4-BE49-F238E27FC236}">
                <a16:creationId xmlns:a16="http://schemas.microsoft.com/office/drawing/2014/main" id="{E1320470-6917-B8EC-7F63-6AF414E693C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sz="1200" dirty="0">
              <a:solidFill>
                <a:schemeClr val="bg1"/>
              </a:solidFill>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12555006-AA17-43C2-AAE5-08138BCAD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6385" name="Rectangle 2">
            <a:extLst>
              <a:ext uri="{FF2B5EF4-FFF2-40B4-BE49-F238E27FC236}">
                <a16:creationId xmlns:a16="http://schemas.microsoft.com/office/drawing/2014/main" id="{C5B8B144-DD2A-F6A9-F14D-789F07B799DC}"/>
              </a:ext>
            </a:extLst>
          </p:cNvPr>
          <p:cNvSpPr>
            <a:spLocks noGrp="1" noChangeArrowheads="1"/>
          </p:cNvSpPr>
          <p:nvPr>
            <p:ph type="title"/>
          </p:nvPr>
        </p:nvSpPr>
        <p:spPr>
          <a:xfrm>
            <a:off x="482600" y="685800"/>
            <a:ext cx="8178799" cy="1485900"/>
          </a:xfrm>
          <a:noFill/>
        </p:spPr>
        <p:txBody>
          <a:bodyPr>
            <a:normAutofit/>
          </a:bodyPr>
          <a:lstStyle/>
          <a:p>
            <a:pPr marL="484188" algn="ctr" eaLnBrk="1" hangingPunct="1"/>
            <a:br>
              <a:rPr lang="fr-FR" altLang="fr-FR" sz="2800">
                <a:latin typeface="Arial" panose="020B0604020202020204" pitchFamily="34" charset="0"/>
              </a:rPr>
            </a:br>
            <a:r>
              <a:rPr lang="fr-FR" altLang="fr-FR" sz="2800">
                <a:latin typeface="Arial" panose="020B0604020202020204" pitchFamily="34" charset="0"/>
              </a:rPr>
              <a:t>DEFICIT DE L</a:t>
            </a:r>
            <a:r>
              <a:rPr lang="ja-JP" altLang="fr-FR" sz="2800">
                <a:latin typeface="Arial" panose="020B0604020202020204" pitchFamily="34" charset="0"/>
              </a:rPr>
              <a:t>’</a:t>
            </a:r>
            <a:r>
              <a:rPr lang="fr-FR" altLang="ja-JP" sz="2800">
                <a:latin typeface="Arial" panose="020B0604020202020204" pitchFamily="34" charset="0"/>
              </a:rPr>
              <a:t>ATTENTION/HYPERACTIVITE Interventions auprès de la famille</a:t>
            </a:r>
            <a:endParaRPr lang="fr-FR" altLang="fr-FR" sz="2800">
              <a:latin typeface="Arial" panose="020B0604020202020204" pitchFamily="34" charset="0"/>
            </a:endParaRPr>
          </a:p>
        </p:txBody>
      </p:sp>
      <p:graphicFrame>
        <p:nvGraphicFramePr>
          <p:cNvPr id="16388" name="Rectangle 3">
            <a:extLst>
              <a:ext uri="{FF2B5EF4-FFF2-40B4-BE49-F238E27FC236}">
                <a16:creationId xmlns:a16="http://schemas.microsoft.com/office/drawing/2014/main" id="{D4843934-7B34-8529-5843-F29C348B4AF6}"/>
              </a:ext>
            </a:extLst>
          </p:cNvPr>
          <p:cNvGraphicFramePr>
            <a:graphicFrameLocks noGrp="1"/>
          </p:cNvGraphicFramePr>
          <p:nvPr>
            <p:ph idx="1"/>
            <p:extLst>
              <p:ext uri="{D42A27DB-BD31-4B8C-83A1-F6EECF244321}">
                <p14:modId xmlns:p14="http://schemas.microsoft.com/office/powerpoint/2010/main" val="2377472687"/>
              </p:ext>
            </p:extLst>
          </p:nvPr>
        </p:nvGraphicFramePr>
        <p:xfrm>
          <a:off x="842229" y="2286000"/>
          <a:ext cx="7459542"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drage">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themeOverride>
</file>

<file path=docProps/app.xml><?xml version="1.0" encoding="utf-8"?>
<Properties xmlns="http://schemas.openxmlformats.org/officeDocument/2006/extended-properties" xmlns:vt="http://schemas.openxmlformats.org/officeDocument/2006/docPropsVTypes">
  <Template>{14DD9223-FADC-6240-ACF0-1FCF8C8C10B2}tf10001072</Template>
  <TotalTime>1033</TotalTime>
  <Words>2046</Words>
  <Application>Microsoft Macintosh PowerPoint</Application>
  <PresentationFormat>Affichage à l'écran (4:3)</PresentationFormat>
  <Paragraphs>195</Paragraphs>
  <Slides>37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Arial</vt:lpstr>
      <vt:lpstr>Calibri</vt:lpstr>
      <vt:lpstr>Franklin Gothic Book</vt:lpstr>
      <vt:lpstr>Times New Roman</vt:lpstr>
      <vt:lpstr>Wingdings</vt:lpstr>
      <vt:lpstr>Wingdings 2</vt:lpstr>
      <vt:lpstr>Cadrage</vt:lpstr>
      <vt:lpstr>TDA/H</vt:lpstr>
      <vt:lpstr>Principes de prise en charge</vt:lpstr>
      <vt:lpstr>DEFICIT DE L’ATTENTION/HYPERACTIVITE Approche thérapeutique</vt:lpstr>
      <vt:lpstr>Développer les habilites parentales</vt:lpstr>
      <vt:lpstr>Groupe Barkley</vt:lpstr>
      <vt:lpstr>Groupe Barkley</vt:lpstr>
      <vt:lpstr>programme</vt:lpstr>
      <vt:lpstr>Programme Barkley</vt:lpstr>
      <vt:lpstr> DEFICIT DE L’ATTENTION/HYPERACTIVITE Interventions auprès de la famille</vt:lpstr>
      <vt:lpstr>Amenagements</vt:lpstr>
      <vt:lpstr>DEFICIT DE L’ATTENTION/HYPERACTIVITE Intervention auprès de l’école</vt:lpstr>
      <vt:lpstr>PSYCHOSTIMULANTS</vt:lpstr>
      <vt:lpstr>Methylphénidate</vt:lpstr>
      <vt:lpstr>Methylphénidate</vt:lpstr>
      <vt:lpstr>DEFICIT DE L’ATTENTION/HYPERACTIVITE Methylphénidate</vt:lpstr>
      <vt:lpstr>Action Immédiate</vt:lpstr>
      <vt:lpstr>Action Prolongée</vt:lpstr>
      <vt:lpstr>Traitement : effets secondaires</vt:lpstr>
      <vt:lpstr>Traitement : contre-indications</vt:lpstr>
      <vt:lpstr>Critères De Traitement Médicamenteux</vt:lpstr>
      <vt:lpstr>Bilan préthérapeutique</vt:lpstr>
      <vt:lpstr>DEFICIT DE L’ATTENTION/HYPERACTIVITE Methylphénidate</vt:lpstr>
      <vt:lpstr>Methylphénidate</vt:lpstr>
      <vt:lpstr>Règles de prescription du méthylphénidate</vt:lpstr>
      <vt:lpstr>Atomoxétine (Strattera)</vt:lpstr>
      <vt:lpstr>Présentation PowerPoint</vt:lpstr>
      <vt:lpstr>Présentation PowerPoint</vt:lpstr>
      <vt:lpstr>Autre prise en charge</vt:lpstr>
      <vt:lpstr>Prise en charge alimentaire</vt:lpstr>
      <vt:lpstr>DEFICIT DE L’ATTENTION/HYPERACTIVITE Interventions auprès de l’enfant ou l’adolescent</vt:lpstr>
      <vt:lpstr>Neurofeedback</vt:lpstr>
      <vt:lpstr>Neurofeedback</vt:lpstr>
      <vt:lpstr>Déroulement  d’une séance de Neurofeedback</vt:lpstr>
      <vt:lpstr>Remédiations cognitives</vt:lpstr>
      <vt:lpstr>Remédiations cognitives</vt:lpstr>
      <vt:lpstr>Remédiations cognitives</vt:lpstr>
      <vt:lpstr>Remédiations cognitives</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TDA/H</dc:title>
  <dc:creator>CHU BICETRE</dc:creator>
  <cp:lastModifiedBy>Jean CHAMBRY</cp:lastModifiedBy>
  <cp:revision>83</cp:revision>
  <dcterms:created xsi:type="dcterms:W3CDTF">2008-02-07T15:16:48Z</dcterms:created>
  <dcterms:modified xsi:type="dcterms:W3CDTF">2024-05-02T13:19:47Z</dcterms:modified>
</cp:coreProperties>
</file>